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3" r:id="rId1"/>
  </p:sldMasterIdLst>
  <p:notesMasterIdLst>
    <p:notesMasterId r:id="rId71"/>
  </p:notesMasterIdLst>
  <p:sldIdLst>
    <p:sldId id="256" r:id="rId2"/>
    <p:sldId id="262" r:id="rId3"/>
    <p:sldId id="351" r:id="rId4"/>
    <p:sldId id="260" r:id="rId5"/>
    <p:sldId id="327" r:id="rId6"/>
    <p:sldId id="328" r:id="rId7"/>
    <p:sldId id="329" r:id="rId8"/>
    <p:sldId id="350" r:id="rId9"/>
    <p:sldId id="353" r:id="rId10"/>
    <p:sldId id="354" r:id="rId11"/>
    <p:sldId id="355" r:id="rId12"/>
    <p:sldId id="356" r:id="rId13"/>
    <p:sldId id="357" r:id="rId14"/>
    <p:sldId id="332" r:id="rId15"/>
    <p:sldId id="358" r:id="rId16"/>
    <p:sldId id="359" r:id="rId17"/>
    <p:sldId id="360" r:id="rId18"/>
    <p:sldId id="361" r:id="rId19"/>
    <p:sldId id="362" r:id="rId20"/>
    <p:sldId id="363" r:id="rId21"/>
    <p:sldId id="364" r:id="rId22"/>
    <p:sldId id="365" r:id="rId23"/>
    <p:sldId id="366" r:id="rId24"/>
    <p:sldId id="367" r:id="rId25"/>
    <p:sldId id="368" r:id="rId26"/>
    <p:sldId id="369" r:id="rId27"/>
    <p:sldId id="370" r:id="rId28"/>
    <p:sldId id="371" r:id="rId29"/>
    <p:sldId id="372" r:id="rId30"/>
    <p:sldId id="374" r:id="rId31"/>
    <p:sldId id="373" r:id="rId32"/>
    <p:sldId id="375" r:id="rId33"/>
    <p:sldId id="376" r:id="rId34"/>
    <p:sldId id="385" r:id="rId35"/>
    <p:sldId id="377" r:id="rId36"/>
    <p:sldId id="378" r:id="rId37"/>
    <p:sldId id="379" r:id="rId38"/>
    <p:sldId id="380" r:id="rId39"/>
    <p:sldId id="381" r:id="rId40"/>
    <p:sldId id="382" r:id="rId41"/>
    <p:sldId id="383" r:id="rId42"/>
    <p:sldId id="384" r:id="rId43"/>
    <p:sldId id="387" r:id="rId44"/>
    <p:sldId id="386" r:id="rId45"/>
    <p:sldId id="388" r:id="rId46"/>
    <p:sldId id="389" r:id="rId47"/>
    <p:sldId id="390" r:id="rId48"/>
    <p:sldId id="391" r:id="rId49"/>
    <p:sldId id="392" r:id="rId50"/>
    <p:sldId id="393" r:id="rId51"/>
    <p:sldId id="394" r:id="rId52"/>
    <p:sldId id="395" r:id="rId53"/>
    <p:sldId id="396" r:id="rId54"/>
    <p:sldId id="397" r:id="rId55"/>
    <p:sldId id="398" r:id="rId56"/>
    <p:sldId id="399" r:id="rId57"/>
    <p:sldId id="400" r:id="rId58"/>
    <p:sldId id="401" r:id="rId59"/>
    <p:sldId id="402" r:id="rId60"/>
    <p:sldId id="403" r:id="rId61"/>
    <p:sldId id="405" r:id="rId62"/>
    <p:sldId id="404" r:id="rId63"/>
    <p:sldId id="406" r:id="rId64"/>
    <p:sldId id="407" r:id="rId65"/>
    <p:sldId id="408" r:id="rId66"/>
    <p:sldId id="409" r:id="rId67"/>
    <p:sldId id="410" r:id="rId68"/>
    <p:sldId id="411" r:id="rId69"/>
    <p:sldId id="352" r:id="rId70"/>
  </p:sldIdLst>
  <p:sldSz cx="9144000" cy="5143500" type="screen16x9"/>
  <p:notesSz cx="6858000" cy="9144000"/>
  <p:embeddedFontLst>
    <p:embeddedFont>
      <p:font typeface="Consolas" panose="020B0609020204030204" pitchFamily="49" charset="0"/>
      <p:regular r:id="rId72"/>
      <p:bold r:id="rId73"/>
      <p:italic r:id="rId74"/>
      <p:boldItalic r:id="rId75"/>
    </p:embeddedFont>
    <p:embeddedFont>
      <p:font typeface="Montserrat" panose="00000500000000000000" pitchFamily="2" charset="0"/>
      <p:regular r:id="rId76"/>
      <p:bold r:id="rId77"/>
      <p:italic r:id="rId78"/>
      <p:boldItalic r:id="rId79"/>
    </p:embeddedFont>
    <p:embeddedFont>
      <p:font typeface="Vidaloka" panose="020B0604020202020204" charset="0"/>
      <p:regular r:id="rId8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52859C6-EF2E-4174-8066-E6EDE496305D}">
  <a:tblStyle styleId="{852859C6-EF2E-4174-8066-E6EDE496305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594" autoAdjust="0"/>
    <p:restoredTop sz="94660"/>
  </p:normalViewPr>
  <p:slideViewPr>
    <p:cSldViewPr snapToGrid="0">
      <p:cViewPr varScale="1">
        <p:scale>
          <a:sx n="83" d="100"/>
          <a:sy n="83" d="100"/>
        </p:scale>
        <p:origin x="380"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80" Type="http://schemas.openxmlformats.org/officeDocument/2006/relationships/font" Target="fonts/font9.fntdata"/><Relationship Id="rId85"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M HUR" userId="6af28d70-dd6d-4d11-b254-59f06a27fcc2" providerId="ADAL" clId="{BC5873B0-DB2F-4F31-9290-8A7C81B0C69A}"/>
    <pc:docChg chg="undo redo custSel addSld modSld">
      <pc:chgData name="LIM HUR" userId="6af28d70-dd6d-4d11-b254-59f06a27fcc2" providerId="ADAL" clId="{BC5873B0-DB2F-4F31-9290-8A7C81B0C69A}" dt="2022-06-29T17:33:22.634" v="1042" actId="20577"/>
      <pc:docMkLst>
        <pc:docMk/>
      </pc:docMkLst>
      <pc:sldChg chg="modSp mod">
        <pc:chgData name="LIM HUR" userId="6af28d70-dd6d-4d11-b254-59f06a27fcc2" providerId="ADAL" clId="{BC5873B0-DB2F-4F31-9290-8A7C81B0C69A}" dt="2022-06-28T10:47:24.076" v="329" actId="1076"/>
        <pc:sldMkLst>
          <pc:docMk/>
          <pc:sldMk cId="0" sldId="262"/>
        </pc:sldMkLst>
        <pc:spChg chg="mod">
          <ac:chgData name="LIM HUR" userId="6af28d70-dd6d-4d11-b254-59f06a27fcc2" providerId="ADAL" clId="{BC5873B0-DB2F-4F31-9290-8A7C81B0C69A}" dt="2022-06-28T10:47:24.076" v="329" actId="1076"/>
          <ac:spMkLst>
            <pc:docMk/>
            <pc:sldMk cId="0" sldId="262"/>
            <ac:spMk id="302" creationId="{00000000-0000-0000-0000-000000000000}"/>
          </ac:spMkLst>
        </pc:spChg>
      </pc:sldChg>
      <pc:sldChg chg="modSp mod">
        <pc:chgData name="LIM HUR" userId="6af28d70-dd6d-4d11-b254-59f06a27fcc2" providerId="ADAL" clId="{BC5873B0-DB2F-4F31-9290-8A7C81B0C69A}" dt="2022-06-28T16:11:06.019" v="350" actId="20577"/>
        <pc:sldMkLst>
          <pc:docMk/>
          <pc:sldMk cId="3271749651" sldId="328"/>
        </pc:sldMkLst>
        <pc:spChg chg="mod">
          <ac:chgData name="LIM HUR" userId="6af28d70-dd6d-4d11-b254-59f06a27fcc2" providerId="ADAL" clId="{BC5873B0-DB2F-4F31-9290-8A7C81B0C69A}" dt="2022-06-28T16:11:06.019" v="350" actId="20577"/>
          <ac:spMkLst>
            <pc:docMk/>
            <pc:sldMk cId="3271749651" sldId="328"/>
            <ac:spMk id="291" creationId="{00000000-0000-0000-0000-000000000000}"/>
          </ac:spMkLst>
        </pc:spChg>
      </pc:sldChg>
      <pc:sldChg chg="delSp modSp mod">
        <pc:chgData name="LIM HUR" userId="6af28d70-dd6d-4d11-b254-59f06a27fcc2" providerId="ADAL" clId="{BC5873B0-DB2F-4F31-9290-8A7C81B0C69A}" dt="2022-06-28T17:58:41.947" v="929" actId="20577"/>
        <pc:sldMkLst>
          <pc:docMk/>
          <pc:sldMk cId="2506532244" sldId="330"/>
        </pc:sldMkLst>
        <pc:spChg chg="mod">
          <ac:chgData name="LIM HUR" userId="6af28d70-dd6d-4d11-b254-59f06a27fcc2" providerId="ADAL" clId="{BC5873B0-DB2F-4F31-9290-8A7C81B0C69A}" dt="2022-06-28T17:58:41.947" v="929" actId="20577"/>
          <ac:spMkLst>
            <pc:docMk/>
            <pc:sldMk cId="2506532244" sldId="330"/>
            <ac:spMk id="290" creationId="{00000000-0000-0000-0000-000000000000}"/>
          </ac:spMkLst>
        </pc:spChg>
        <pc:spChg chg="mod">
          <ac:chgData name="LIM HUR" userId="6af28d70-dd6d-4d11-b254-59f06a27fcc2" providerId="ADAL" clId="{BC5873B0-DB2F-4F31-9290-8A7C81B0C69A}" dt="2022-06-28T17:57:09.520" v="793" actId="14100"/>
          <ac:spMkLst>
            <pc:docMk/>
            <pc:sldMk cId="2506532244" sldId="330"/>
            <ac:spMk id="291" creationId="{00000000-0000-0000-0000-000000000000}"/>
          </ac:spMkLst>
        </pc:spChg>
        <pc:picChg chg="mod">
          <ac:chgData name="LIM HUR" userId="6af28d70-dd6d-4d11-b254-59f06a27fcc2" providerId="ADAL" clId="{BC5873B0-DB2F-4F31-9290-8A7C81B0C69A}" dt="2022-06-28T17:56:58.688" v="789" actId="1076"/>
          <ac:picMkLst>
            <pc:docMk/>
            <pc:sldMk cId="2506532244" sldId="330"/>
            <ac:picMk id="4" creationId="{523639FF-0EC9-2684-8AAB-7FAF056D4079}"/>
          </ac:picMkLst>
        </pc:picChg>
        <pc:picChg chg="del">
          <ac:chgData name="LIM HUR" userId="6af28d70-dd6d-4d11-b254-59f06a27fcc2" providerId="ADAL" clId="{BC5873B0-DB2F-4F31-9290-8A7C81B0C69A}" dt="2022-06-28T17:54:48.539" v="730" actId="478"/>
          <ac:picMkLst>
            <pc:docMk/>
            <pc:sldMk cId="2506532244" sldId="330"/>
            <ac:picMk id="6" creationId="{C425B628-4560-8E16-EB76-D2416FB901A9}"/>
          </ac:picMkLst>
        </pc:picChg>
        <pc:picChg chg="del">
          <ac:chgData name="LIM HUR" userId="6af28d70-dd6d-4d11-b254-59f06a27fcc2" providerId="ADAL" clId="{BC5873B0-DB2F-4F31-9290-8A7C81B0C69A}" dt="2022-06-28T17:54:49.237" v="731" actId="478"/>
          <ac:picMkLst>
            <pc:docMk/>
            <pc:sldMk cId="2506532244" sldId="330"/>
            <ac:picMk id="8" creationId="{41A765A2-F07E-DCC8-476F-3FA076DF6D0B}"/>
          </ac:picMkLst>
        </pc:picChg>
      </pc:sldChg>
      <pc:sldChg chg="addSp modSp mod">
        <pc:chgData name="LIM HUR" userId="6af28d70-dd6d-4d11-b254-59f06a27fcc2" providerId="ADAL" clId="{BC5873B0-DB2F-4F31-9290-8A7C81B0C69A}" dt="2022-06-28T18:02:39.539" v="940" actId="207"/>
        <pc:sldMkLst>
          <pc:docMk/>
          <pc:sldMk cId="3588965340" sldId="331"/>
        </pc:sldMkLst>
        <pc:spChg chg="add mod">
          <ac:chgData name="LIM HUR" userId="6af28d70-dd6d-4d11-b254-59f06a27fcc2" providerId="ADAL" clId="{BC5873B0-DB2F-4F31-9290-8A7C81B0C69A}" dt="2022-06-28T18:02:39.539" v="940" actId="207"/>
          <ac:spMkLst>
            <pc:docMk/>
            <pc:sldMk cId="3588965340" sldId="331"/>
            <ac:spMk id="4" creationId="{D25405A1-D0D9-B772-B2DA-8EF438A21EC5}"/>
          </ac:spMkLst>
        </pc:spChg>
        <pc:spChg chg="mod">
          <ac:chgData name="LIM HUR" userId="6af28d70-dd6d-4d11-b254-59f06a27fcc2" providerId="ADAL" clId="{BC5873B0-DB2F-4F31-9290-8A7C81B0C69A}" dt="2022-06-28T16:46:37.575" v="371" actId="1035"/>
          <ac:spMkLst>
            <pc:docMk/>
            <pc:sldMk cId="3588965340" sldId="331"/>
            <ac:spMk id="290" creationId="{00000000-0000-0000-0000-000000000000}"/>
          </ac:spMkLst>
        </pc:spChg>
        <pc:spChg chg="mod">
          <ac:chgData name="LIM HUR" userId="6af28d70-dd6d-4d11-b254-59f06a27fcc2" providerId="ADAL" clId="{BC5873B0-DB2F-4F31-9290-8A7C81B0C69A}" dt="2022-06-28T18:01:23.993" v="938" actId="14100"/>
          <ac:spMkLst>
            <pc:docMk/>
            <pc:sldMk cId="3588965340" sldId="331"/>
            <ac:spMk id="291" creationId="{00000000-0000-0000-0000-000000000000}"/>
          </ac:spMkLst>
        </pc:spChg>
        <pc:picChg chg="mod">
          <ac:chgData name="LIM HUR" userId="6af28d70-dd6d-4d11-b254-59f06a27fcc2" providerId="ADAL" clId="{BC5873B0-DB2F-4F31-9290-8A7C81B0C69A}" dt="2022-06-28T18:00:53.322" v="934" actId="14100"/>
          <ac:picMkLst>
            <pc:docMk/>
            <pc:sldMk cId="3588965340" sldId="331"/>
            <ac:picMk id="3" creationId="{50929189-EC58-1F9B-0CC8-51538D515A84}"/>
          </ac:picMkLst>
        </pc:picChg>
        <pc:picChg chg="mod">
          <ac:chgData name="LIM HUR" userId="6af28d70-dd6d-4d11-b254-59f06a27fcc2" providerId="ADAL" clId="{BC5873B0-DB2F-4F31-9290-8A7C81B0C69A}" dt="2022-06-28T18:01:02.186" v="937" actId="1076"/>
          <ac:picMkLst>
            <pc:docMk/>
            <pc:sldMk cId="3588965340" sldId="331"/>
            <ac:picMk id="5" creationId="{9DDAE1CF-2D5A-58E0-E10E-A7593C7E55F3}"/>
          </ac:picMkLst>
        </pc:picChg>
      </pc:sldChg>
      <pc:sldChg chg="modSp mod">
        <pc:chgData name="LIM HUR" userId="6af28d70-dd6d-4d11-b254-59f06a27fcc2" providerId="ADAL" clId="{BC5873B0-DB2F-4F31-9290-8A7C81B0C69A}" dt="2022-06-29T17:33:22.634" v="1042" actId="20577"/>
        <pc:sldMkLst>
          <pc:docMk/>
          <pc:sldMk cId="3992229806" sldId="332"/>
        </pc:sldMkLst>
        <pc:spChg chg="mod">
          <ac:chgData name="LIM HUR" userId="6af28d70-dd6d-4d11-b254-59f06a27fcc2" providerId="ADAL" clId="{BC5873B0-DB2F-4F31-9290-8A7C81B0C69A}" dt="2022-06-29T17:33:22.634" v="1042" actId="20577"/>
          <ac:spMkLst>
            <pc:docMk/>
            <pc:sldMk cId="3992229806" sldId="332"/>
            <ac:spMk id="291" creationId="{00000000-0000-0000-0000-000000000000}"/>
          </ac:spMkLst>
        </pc:spChg>
      </pc:sldChg>
      <pc:sldChg chg="modSp mod">
        <pc:chgData name="LIM HUR" userId="6af28d70-dd6d-4d11-b254-59f06a27fcc2" providerId="ADAL" clId="{BC5873B0-DB2F-4F31-9290-8A7C81B0C69A}" dt="2022-06-28T17:38:53.663" v="726" actId="20577"/>
        <pc:sldMkLst>
          <pc:docMk/>
          <pc:sldMk cId="582169496" sldId="333"/>
        </pc:sldMkLst>
        <pc:spChg chg="mod">
          <ac:chgData name="LIM HUR" userId="6af28d70-dd6d-4d11-b254-59f06a27fcc2" providerId="ADAL" clId="{BC5873B0-DB2F-4F31-9290-8A7C81B0C69A}" dt="2022-06-28T17:38:53.663" v="726" actId="20577"/>
          <ac:spMkLst>
            <pc:docMk/>
            <pc:sldMk cId="582169496" sldId="333"/>
            <ac:spMk id="290" creationId="{00000000-0000-0000-0000-000000000000}"/>
          </ac:spMkLst>
        </pc:spChg>
      </pc:sldChg>
      <pc:sldChg chg="modSp mod">
        <pc:chgData name="LIM HUR" userId="6af28d70-dd6d-4d11-b254-59f06a27fcc2" providerId="ADAL" clId="{BC5873B0-DB2F-4F31-9290-8A7C81B0C69A}" dt="2022-06-28T17:20:29.575" v="715" actId="1076"/>
        <pc:sldMkLst>
          <pc:docMk/>
          <pc:sldMk cId="1801899196" sldId="334"/>
        </pc:sldMkLst>
        <pc:picChg chg="mod">
          <ac:chgData name="LIM HUR" userId="6af28d70-dd6d-4d11-b254-59f06a27fcc2" providerId="ADAL" clId="{BC5873B0-DB2F-4F31-9290-8A7C81B0C69A}" dt="2022-06-28T17:20:27.475" v="714" actId="14100"/>
          <ac:picMkLst>
            <pc:docMk/>
            <pc:sldMk cId="1801899196" sldId="334"/>
            <ac:picMk id="6" creationId="{1C00AF40-8EB5-82D1-A41F-2288C249FAFA}"/>
          </ac:picMkLst>
        </pc:picChg>
        <pc:picChg chg="mod">
          <ac:chgData name="LIM HUR" userId="6af28d70-dd6d-4d11-b254-59f06a27fcc2" providerId="ADAL" clId="{BC5873B0-DB2F-4F31-9290-8A7C81B0C69A}" dt="2022-06-28T17:20:29.575" v="715" actId="1076"/>
          <ac:picMkLst>
            <pc:docMk/>
            <pc:sldMk cId="1801899196" sldId="334"/>
            <ac:picMk id="8" creationId="{12AEE9BD-0737-3980-3FFF-17FE5F109D11}"/>
          </ac:picMkLst>
        </pc:picChg>
      </pc:sldChg>
      <pc:sldChg chg="modSp mod">
        <pc:chgData name="LIM HUR" userId="6af28d70-dd6d-4d11-b254-59f06a27fcc2" providerId="ADAL" clId="{BC5873B0-DB2F-4F31-9290-8A7C81B0C69A}" dt="2022-06-28T17:26:31.092" v="719" actId="20577"/>
        <pc:sldMkLst>
          <pc:docMk/>
          <pc:sldMk cId="2300351948" sldId="335"/>
        </pc:sldMkLst>
        <pc:spChg chg="mod">
          <ac:chgData name="LIM HUR" userId="6af28d70-dd6d-4d11-b254-59f06a27fcc2" providerId="ADAL" clId="{BC5873B0-DB2F-4F31-9290-8A7C81B0C69A}" dt="2022-06-28T17:26:31.092" v="719" actId="20577"/>
          <ac:spMkLst>
            <pc:docMk/>
            <pc:sldMk cId="2300351948" sldId="335"/>
            <ac:spMk id="9" creationId="{4EC4060D-611F-7985-8733-56F7E7B9503D}"/>
          </ac:spMkLst>
        </pc:spChg>
      </pc:sldChg>
      <pc:sldChg chg="addSp delSp modSp mod">
        <pc:chgData name="LIM HUR" userId="6af28d70-dd6d-4d11-b254-59f06a27fcc2" providerId="ADAL" clId="{BC5873B0-DB2F-4F31-9290-8A7C81B0C69A}" dt="2022-06-28T17:08:02.112" v="693" actId="1076"/>
        <pc:sldMkLst>
          <pc:docMk/>
          <pc:sldMk cId="2187524092" sldId="337"/>
        </pc:sldMkLst>
        <pc:spChg chg="mod">
          <ac:chgData name="LIM HUR" userId="6af28d70-dd6d-4d11-b254-59f06a27fcc2" providerId="ADAL" clId="{BC5873B0-DB2F-4F31-9290-8A7C81B0C69A}" dt="2022-06-28T17:07:25.614" v="686" actId="20577"/>
          <ac:spMkLst>
            <pc:docMk/>
            <pc:sldMk cId="2187524092" sldId="337"/>
            <ac:spMk id="291" creationId="{00000000-0000-0000-0000-000000000000}"/>
          </ac:spMkLst>
        </pc:spChg>
        <pc:picChg chg="mod">
          <ac:chgData name="LIM HUR" userId="6af28d70-dd6d-4d11-b254-59f06a27fcc2" providerId="ADAL" clId="{BC5873B0-DB2F-4F31-9290-8A7C81B0C69A}" dt="2022-06-28T17:07:59.198" v="691" actId="1076"/>
          <ac:picMkLst>
            <pc:docMk/>
            <pc:sldMk cId="2187524092" sldId="337"/>
            <ac:picMk id="3" creationId="{54AF93D1-FF6D-4D94-341C-3FBCB6D360C6}"/>
          </ac:picMkLst>
        </pc:picChg>
        <pc:picChg chg="add del mod">
          <ac:chgData name="LIM HUR" userId="6af28d70-dd6d-4d11-b254-59f06a27fcc2" providerId="ADAL" clId="{BC5873B0-DB2F-4F31-9290-8A7C81B0C69A}" dt="2022-06-28T17:07:54.287" v="687" actId="478"/>
          <ac:picMkLst>
            <pc:docMk/>
            <pc:sldMk cId="2187524092" sldId="337"/>
            <ac:picMk id="4" creationId="{DD2792C1-B649-E258-23A4-D74C87A9C4A0}"/>
          </ac:picMkLst>
        </pc:picChg>
        <pc:picChg chg="add mod">
          <ac:chgData name="LIM HUR" userId="6af28d70-dd6d-4d11-b254-59f06a27fcc2" providerId="ADAL" clId="{BC5873B0-DB2F-4F31-9290-8A7C81B0C69A}" dt="2022-06-28T17:08:02.112" v="693" actId="1076"/>
          <ac:picMkLst>
            <pc:docMk/>
            <pc:sldMk cId="2187524092" sldId="337"/>
            <ac:picMk id="6" creationId="{2B5C47B1-86B0-F677-3661-6456D4E52630}"/>
          </ac:picMkLst>
        </pc:picChg>
      </pc:sldChg>
      <pc:sldChg chg="modSp mod">
        <pc:chgData name="LIM HUR" userId="6af28d70-dd6d-4d11-b254-59f06a27fcc2" providerId="ADAL" clId="{BC5873B0-DB2F-4F31-9290-8A7C81B0C69A}" dt="2022-06-28T18:04:04.054" v="951" actId="20577"/>
        <pc:sldMkLst>
          <pc:docMk/>
          <pc:sldMk cId="69811449" sldId="338"/>
        </pc:sldMkLst>
        <pc:spChg chg="mod">
          <ac:chgData name="LIM HUR" userId="6af28d70-dd6d-4d11-b254-59f06a27fcc2" providerId="ADAL" clId="{BC5873B0-DB2F-4F31-9290-8A7C81B0C69A}" dt="2022-06-28T18:04:04.054" v="951" actId="20577"/>
          <ac:spMkLst>
            <pc:docMk/>
            <pc:sldMk cId="69811449" sldId="338"/>
            <ac:spMk id="4" creationId="{4EE804A1-27C7-4B4C-2478-6CB6EB96E05E}"/>
          </ac:spMkLst>
        </pc:spChg>
      </pc:sldChg>
      <pc:sldChg chg="modSp mod">
        <pc:chgData name="LIM HUR" userId="6af28d70-dd6d-4d11-b254-59f06a27fcc2" providerId="ADAL" clId="{BC5873B0-DB2F-4F31-9290-8A7C81B0C69A}" dt="2022-06-28T18:04:51.304" v="956" actId="20577"/>
        <pc:sldMkLst>
          <pc:docMk/>
          <pc:sldMk cId="1061735065" sldId="339"/>
        </pc:sldMkLst>
        <pc:spChg chg="mod">
          <ac:chgData name="LIM HUR" userId="6af28d70-dd6d-4d11-b254-59f06a27fcc2" providerId="ADAL" clId="{BC5873B0-DB2F-4F31-9290-8A7C81B0C69A}" dt="2022-06-28T18:04:51.304" v="956" actId="20577"/>
          <ac:spMkLst>
            <pc:docMk/>
            <pc:sldMk cId="1061735065" sldId="339"/>
            <ac:spMk id="291" creationId="{00000000-0000-0000-0000-000000000000}"/>
          </ac:spMkLst>
        </pc:spChg>
      </pc:sldChg>
      <pc:sldChg chg="modSp mod">
        <pc:chgData name="LIM HUR" userId="6af28d70-dd6d-4d11-b254-59f06a27fcc2" providerId="ADAL" clId="{BC5873B0-DB2F-4F31-9290-8A7C81B0C69A}" dt="2022-06-29T10:29:59.388" v="993" actId="20577"/>
        <pc:sldMkLst>
          <pc:docMk/>
          <pc:sldMk cId="2892457635" sldId="340"/>
        </pc:sldMkLst>
        <pc:spChg chg="mod">
          <ac:chgData name="LIM HUR" userId="6af28d70-dd6d-4d11-b254-59f06a27fcc2" providerId="ADAL" clId="{BC5873B0-DB2F-4F31-9290-8A7C81B0C69A}" dt="2022-06-29T10:29:59.388" v="993" actId="20577"/>
          <ac:spMkLst>
            <pc:docMk/>
            <pc:sldMk cId="2892457635" sldId="340"/>
            <ac:spMk id="291" creationId="{00000000-0000-0000-0000-000000000000}"/>
          </ac:spMkLst>
        </pc:spChg>
        <pc:picChg chg="mod">
          <ac:chgData name="LIM HUR" userId="6af28d70-dd6d-4d11-b254-59f06a27fcc2" providerId="ADAL" clId="{BC5873B0-DB2F-4F31-9290-8A7C81B0C69A}" dt="2022-06-22T20:12:50.333" v="260" actId="1076"/>
          <ac:picMkLst>
            <pc:docMk/>
            <pc:sldMk cId="2892457635" sldId="340"/>
            <ac:picMk id="3" creationId="{7D6A094C-7624-29D1-F587-2FACA9204909}"/>
          </ac:picMkLst>
        </pc:picChg>
      </pc:sldChg>
      <pc:sldChg chg="modSp mod">
        <pc:chgData name="LIM HUR" userId="6af28d70-dd6d-4d11-b254-59f06a27fcc2" providerId="ADAL" clId="{BC5873B0-DB2F-4F31-9290-8A7C81B0C69A}" dt="2022-06-28T10:44:44.003" v="328" actId="1076"/>
        <pc:sldMkLst>
          <pc:docMk/>
          <pc:sldMk cId="1277639664" sldId="343"/>
        </pc:sldMkLst>
        <pc:spChg chg="mod">
          <ac:chgData name="LIM HUR" userId="6af28d70-dd6d-4d11-b254-59f06a27fcc2" providerId="ADAL" clId="{BC5873B0-DB2F-4F31-9290-8A7C81B0C69A}" dt="2022-06-28T10:44:44.003" v="328" actId="1076"/>
          <ac:spMkLst>
            <pc:docMk/>
            <pc:sldMk cId="1277639664" sldId="343"/>
            <ac:spMk id="291" creationId="{00000000-0000-0000-0000-000000000000}"/>
          </ac:spMkLst>
        </pc:spChg>
      </pc:sldChg>
      <pc:sldChg chg="delSp modSp add mod">
        <pc:chgData name="LIM HUR" userId="6af28d70-dd6d-4d11-b254-59f06a27fcc2" providerId="ADAL" clId="{BC5873B0-DB2F-4F31-9290-8A7C81B0C69A}" dt="2022-06-29T12:29:27.971" v="1037" actId="20577"/>
        <pc:sldMkLst>
          <pc:docMk/>
          <pc:sldMk cId="2593160054" sldId="350"/>
        </pc:sldMkLst>
        <pc:spChg chg="mod">
          <ac:chgData name="LIM HUR" userId="6af28d70-dd6d-4d11-b254-59f06a27fcc2" providerId="ADAL" clId="{BC5873B0-DB2F-4F31-9290-8A7C81B0C69A}" dt="2022-06-29T12:29:27.971" v="1037" actId="20577"/>
          <ac:spMkLst>
            <pc:docMk/>
            <pc:sldMk cId="2593160054" sldId="350"/>
            <ac:spMk id="291" creationId="{00000000-0000-0000-0000-000000000000}"/>
          </ac:spMkLst>
        </pc:spChg>
        <pc:picChg chg="del">
          <ac:chgData name="LIM HUR" userId="6af28d70-dd6d-4d11-b254-59f06a27fcc2" providerId="ADAL" clId="{BC5873B0-DB2F-4F31-9290-8A7C81B0C69A}" dt="2022-06-28T17:57:27.715" v="795" actId="478"/>
          <ac:picMkLst>
            <pc:docMk/>
            <pc:sldMk cId="2593160054" sldId="350"/>
            <ac:picMk id="4" creationId="{523639FF-0EC9-2684-8AAB-7FAF056D4079}"/>
          </ac:picMkLst>
        </pc:picChg>
        <pc:picChg chg="mod">
          <ac:chgData name="LIM HUR" userId="6af28d70-dd6d-4d11-b254-59f06a27fcc2" providerId="ADAL" clId="{BC5873B0-DB2F-4F31-9290-8A7C81B0C69A}" dt="2022-06-28T17:57:28.878" v="796" actId="1076"/>
          <ac:picMkLst>
            <pc:docMk/>
            <pc:sldMk cId="2593160054" sldId="350"/>
            <ac:picMk id="6" creationId="{C425B628-4560-8E16-EB76-D2416FB901A9}"/>
          </ac:picMkLst>
        </pc:picChg>
        <pc:picChg chg="mod">
          <ac:chgData name="LIM HUR" userId="6af28d70-dd6d-4d11-b254-59f06a27fcc2" providerId="ADAL" clId="{BC5873B0-DB2F-4F31-9290-8A7C81B0C69A}" dt="2022-06-28T17:57:30.449" v="797" actId="1076"/>
          <ac:picMkLst>
            <pc:docMk/>
            <pc:sldMk cId="2593160054" sldId="350"/>
            <ac:picMk id="8" creationId="{41A765A2-F07E-DCC8-476F-3FA076DF6D0B}"/>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17181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55843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50088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82491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4867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648146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63651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29107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646083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009076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14940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925235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332534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550309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0014227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0215429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895900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835179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4686851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68288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cd8a80d6b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cd8a80d6b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6515563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83271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2957313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637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30063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661616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91311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4765093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9472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07741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80187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31800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589798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8229931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09708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9555205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63699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88831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22874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6721213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835084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57769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1792439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0700733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735156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6665902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30168411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398583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7269637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04211160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7664207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53410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3933324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7953326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3155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5617536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9508364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7786605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7886140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78044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0581867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167617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06148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86319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27978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6"/>
        <p:cNvGrpSpPr/>
        <p:nvPr/>
      </p:nvGrpSpPr>
      <p:grpSpPr>
        <a:xfrm>
          <a:off x="0" y="0"/>
          <a:ext cx="0" cy="0"/>
          <a:chOff x="0" y="0"/>
          <a:chExt cx="0" cy="0"/>
        </a:xfrm>
      </p:grpSpPr>
      <p:sp>
        <p:nvSpPr>
          <p:cNvPr id="287" name="Google Shape;287;gcd8a80d6bc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8" name="Google Shape;288;gcd8a80d6bc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577292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975" y="1324500"/>
            <a:ext cx="70641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65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040000" y="3377100"/>
            <a:ext cx="7064100" cy="4419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cxnSp>
        <p:nvCxnSpPr>
          <p:cNvPr id="11" name="Google Shape;11;p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2" name="Google Shape;12;p2"/>
          <p:cNvCxnSpPr/>
          <p:nvPr/>
        </p:nvCxnSpPr>
        <p:spPr>
          <a:xfrm flipH="1">
            <a:off x="-257975" y="-72550"/>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13" name="Google Shape;13;p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14" name="Google Shape;14;p2"/>
          <p:cNvCxnSpPr/>
          <p:nvPr/>
        </p:nvCxnSpPr>
        <p:spPr>
          <a:xfrm flipH="1">
            <a:off x="6467450" y="3935375"/>
            <a:ext cx="3047400" cy="13464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subTitle" idx="1"/>
          </p:nvPr>
        </p:nvSpPr>
        <p:spPr>
          <a:xfrm>
            <a:off x="895950" y="1682000"/>
            <a:ext cx="3847200" cy="237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Char char="●"/>
              <a:defRPr sz="1400"/>
            </a:lvl1pPr>
            <a:lvl2pPr lvl="1" algn="ctr" rtl="0">
              <a:spcBef>
                <a:spcPts val="0"/>
              </a:spcBef>
              <a:spcAft>
                <a:spcPts val="0"/>
              </a:spcAft>
              <a:buSzPts val="1400"/>
              <a:buChar char="○"/>
              <a:defRPr/>
            </a:lvl2pPr>
            <a:lvl3pPr lvl="2" algn="ctr" rtl="0">
              <a:spcBef>
                <a:spcPts val="0"/>
              </a:spcBef>
              <a:spcAft>
                <a:spcPts val="0"/>
              </a:spcAft>
              <a:buSzPts val="1400"/>
              <a:buChar char="■"/>
              <a:defRPr/>
            </a:lvl3pPr>
            <a:lvl4pPr lvl="3" algn="ctr" rtl="0">
              <a:spcBef>
                <a:spcPts val="0"/>
              </a:spcBef>
              <a:spcAft>
                <a:spcPts val="0"/>
              </a:spcAft>
              <a:buSzPts val="1400"/>
              <a:buChar char="●"/>
              <a:defRPr/>
            </a:lvl4pPr>
            <a:lvl5pPr lvl="4" algn="ctr" rtl="0">
              <a:spcBef>
                <a:spcPts val="0"/>
              </a:spcBef>
              <a:spcAft>
                <a:spcPts val="0"/>
              </a:spcAft>
              <a:buSzPts val="1400"/>
              <a:buChar char="○"/>
              <a:defRPr/>
            </a:lvl5pPr>
            <a:lvl6pPr lvl="5" algn="ctr" rtl="0">
              <a:spcBef>
                <a:spcPts val="0"/>
              </a:spcBef>
              <a:spcAft>
                <a:spcPts val="0"/>
              </a:spcAft>
              <a:buSzPts val="1400"/>
              <a:buChar char="■"/>
              <a:defRPr/>
            </a:lvl6pPr>
            <a:lvl7pPr lvl="6" algn="ctr" rtl="0">
              <a:spcBef>
                <a:spcPts val="0"/>
              </a:spcBef>
              <a:spcAft>
                <a:spcPts val="0"/>
              </a:spcAft>
              <a:buSzPts val="1400"/>
              <a:buChar char="●"/>
              <a:defRPr/>
            </a:lvl7pPr>
            <a:lvl8pPr lvl="7" algn="ctr" rtl="0">
              <a:spcBef>
                <a:spcPts val="0"/>
              </a:spcBef>
              <a:spcAft>
                <a:spcPts val="0"/>
              </a:spcAft>
              <a:buSzPts val="1400"/>
              <a:buChar char="○"/>
              <a:defRPr/>
            </a:lvl8pPr>
            <a:lvl9pPr lvl="8" algn="ctr" rtl="0">
              <a:spcBef>
                <a:spcPts val="0"/>
              </a:spcBef>
              <a:spcAft>
                <a:spcPts val="0"/>
              </a:spcAft>
              <a:buSzPts val="1400"/>
              <a:buChar char="■"/>
              <a:defRPr/>
            </a:lvl9pPr>
          </a:lstStyle>
          <a:p>
            <a:endParaRPr/>
          </a:p>
        </p:txBody>
      </p:sp>
      <p:sp>
        <p:nvSpPr>
          <p:cNvPr id="56" name="Google Shape;56;p9"/>
          <p:cNvSpPr txBox="1">
            <a:spLocks noGrp="1"/>
          </p:cNvSpPr>
          <p:nvPr>
            <p:ph type="title"/>
          </p:nvPr>
        </p:nvSpPr>
        <p:spPr>
          <a:xfrm>
            <a:off x="713225" y="445025"/>
            <a:ext cx="5679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cxnSp>
        <p:nvCxnSpPr>
          <p:cNvPr id="57" name="Google Shape;57;p9"/>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8" name="Google Shape;58;p9"/>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59" name="Google Shape;59;p9"/>
          <p:cNvCxnSpPr/>
          <p:nvPr/>
        </p:nvCxnSpPr>
        <p:spPr>
          <a:xfrm flipH="1">
            <a:off x="5925450" y="2797500"/>
            <a:ext cx="3378000" cy="24669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89"/>
        <p:cNvGrpSpPr/>
        <p:nvPr/>
      </p:nvGrpSpPr>
      <p:grpSpPr>
        <a:xfrm>
          <a:off x="0" y="0"/>
          <a:ext cx="0" cy="0"/>
          <a:chOff x="0" y="0"/>
          <a:chExt cx="0" cy="0"/>
        </a:xfrm>
      </p:grpSpPr>
      <p:sp>
        <p:nvSpPr>
          <p:cNvPr id="90" name="Google Shape;90;p14"/>
          <p:cNvSpPr txBox="1">
            <a:spLocks noGrp="1"/>
          </p:cNvSpPr>
          <p:nvPr>
            <p:ph type="title"/>
          </p:nvPr>
        </p:nvSpPr>
        <p:spPr>
          <a:xfrm>
            <a:off x="2410500" y="2932775"/>
            <a:ext cx="4323000" cy="497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4800"/>
              <a:buNone/>
              <a:defRPr/>
            </a:lvl1pPr>
            <a:lvl2pPr lvl="1" algn="ctr" rtl="0">
              <a:spcBef>
                <a:spcPts val="0"/>
              </a:spcBef>
              <a:spcAft>
                <a:spcPts val="0"/>
              </a:spcAft>
              <a:buSzPts val="4800"/>
              <a:buFont typeface="Crimson Text"/>
              <a:buNone/>
              <a:defRPr sz="4800">
                <a:latin typeface="Crimson Text"/>
                <a:ea typeface="Crimson Text"/>
                <a:cs typeface="Crimson Text"/>
                <a:sym typeface="Crimson Text"/>
              </a:defRPr>
            </a:lvl2pPr>
            <a:lvl3pPr lvl="2" algn="ctr" rtl="0">
              <a:spcBef>
                <a:spcPts val="0"/>
              </a:spcBef>
              <a:spcAft>
                <a:spcPts val="0"/>
              </a:spcAft>
              <a:buSzPts val="4800"/>
              <a:buFont typeface="Crimson Text"/>
              <a:buNone/>
              <a:defRPr sz="4800">
                <a:latin typeface="Crimson Text"/>
                <a:ea typeface="Crimson Text"/>
                <a:cs typeface="Crimson Text"/>
                <a:sym typeface="Crimson Text"/>
              </a:defRPr>
            </a:lvl3pPr>
            <a:lvl4pPr lvl="3" algn="ctr" rtl="0">
              <a:spcBef>
                <a:spcPts val="0"/>
              </a:spcBef>
              <a:spcAft>
                <a:spcPts val="0"/>
              </a:spcAft>
              <a:buSzPts val="4800"/>
              <a:buFont typeface="Crimson Text"/>
              <a:buNone/>
              <a:defRPr sz="4800">
                <a:latin typeface="Crimson Text"/>
                <a:ea typeface="Crimson Text"/>
                <a:cs typeface="Crimson Text"/>
                <a:sym typeface="Crimson Text"/>
              </a:defRPr>
            </a:lvl4pPr>
            <a:lvl5pPr lvl="4" algn="ctr" rtl="0">
              <a:spcBef>
                <a:spcPts val="0"/>
              </a:spcBef>
              <a:spcAft>
                <a:spcPts val="0"/>
              </a:spcAft>
              <a:buSzPts val="4800"/>
              <a:buFont typeface="Crimson Text"/>
              <a:buNone/>
              <a:defRPr sz="4800">
                <a:latin typeface="Crimson Text"/>
                <a:ea typeface="Crimson Text"/>
                <a:cs typeface="Crimson Text"/>
                <a:sym typeface="Crimson Text"/>
              </a:defRPr>
            </a:lvl5pPr>
            <a:lvl6pPr lvl="5" algn="ctr" rtl="0">
              <a:spcBef>
                <a:spcPts val="0"/>
              </a:spcBef>
              <a:spcAft>
                <a:spcPts val="0"/>
              </a:spcAft>
              <a:buSzPts val="4800"/>
              <a:buFont typeface="Crimson Text"/>
              <a:buNone/>
              <a:defRPr sz="4800">
                <a:latin typeface="Crimson Text"/>
                <a:ea typeface="Crimson Text"/>
                <a:cs typeface="Crimson Text"/>
                <a:sym typeface="Crimson Text"/>
              </a:defRPr>
            </a:lvl6pPr>
            <a:lvl7pPr lvl="6" algn="ctr" rtl="0">
              <a:spcBef>
                <a:spcPts val="0"/>
              </a:spcBef>
              <a:spcAft>
                <a:spcPts val="0"/>
              </a:spcAft>
              <a:buSzPts val="4800"/>
              <a:buFont typeface="Crimson Text"/>
              <a:buNone/>
              <a:defRPr sz="4800">
                <a:latin typeface="Crimson Text"/>
                <a:ea typeface="Crimson Text"/>
                <a:cs typeface="Crimson Text"/>
                <a:sym typeface="Crimson Text"/>
              </a:defRPr>
            </a:lvl7pPr>
            <a:lvl8pPr lvl="7" algn="ctr" rtl="0">
              <a:spcBef>
                <a:spcPts val="0"/>
              </a:spcBef>
              <a:spcAft>
                <a:spcPts val="0"/>
              </a:spcAft>
              <a:buSzPts val="4800"/>
              <a:buFont typeface="Crimson Text"/>
              <a:buNone/>
              <a:defRPr sz="4800">
                <a:latin typeface="Crimson Text"/>
                <a:ea typeface="Crimson Text"/>
                <a:cs typeface="Crimson Text"/>
                <a:sym typeface="Crimson Text"/>
              </a:defRPr>
            </a:lvl8pPr>
            <a:lvl9pPr lvl="8" algn="ctr" rtl="0">
              <a:spcBef>
                <a:spcPts val="0"/>
              </a:spcBef>
              <a:spcAft>
                <a:spcPts val="0"/>
              </a:spcAft>
              <a:buSzPts val="4800"/>
              <a:buFont typeface="Crimson Text"/>
              <a:buNone/>
              <a:defRPr sz="4800">
                <a:latin typeface="Crimson Text"/>
                <a:ea typeface="Crimson Text"/>
                <a:cs typeface="Crimson Text"/>
                <a:sym typeface="Crimson Text"/>
              </a:defRPr>
            </a:lvl9pPr>
          </a:lstStyle>
          <a:p>
            <a:endParaRPr/>
          </a:p>
        </p:txBody>
      </p:sp>
      <p:sp>
        <p:nvSpPr>
          <p:cNvPr id="91" name="Google Shape;91;p14"/>
          <p:cNvSpPr txBox="1">
            <a:spLocks noGrp="1"/>
          </p:cNvSpPr>
          <p:nvPr>
            <p:ph type="subTitle" idx="1"/>
          </p:nvPr>
        </p:nvSpPr>
        <p:spPr>
          <a:xfrm>
            <a:off x="1842900" y="1661963"/>
            <a:ext cx="5458200" cy="997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sz="2000"/>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cxnSp>
        <p:nvCxnSpPr>
          <p:cNvPr id="92" name="Google Shape;92;p14"/>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93" name="Google Shape;93;p14"/>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229"/>
        <p:cNvGrpSpPr/>
        <p:nvPr/>
      </p:nvGrpSpPr>
      <p:grpSpPr>
        <a:xfrm>
          <a:off x="0" y="0"/>
          <a:ext cx="0" cy="0"/>
          <a:chOff x="0" y="0"/>
          <a:chExt cx="0" cy="0"/>
        </a:xfrm>
      </p:grpSpPr>
      <p:cxnSp>
        <p:nvCxnSpPr>
          <p:cNvPr id="230" name="Google Shape;230;p31"/>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1" name="Google Shape;231;p31"/>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232"/>
        <p:cNvGrpSpPr/>
        <p:nvPr/>
      </p:nvGrpSpPr>
      <p:grpSpPr>
        <a:xfrm>
          <a:off x="0" y="0"/>
          <a:ext cx="0" cy="0"/>
          <a:chOff x="0" y="0"/>
          <a:chExt cx="0" cy="0"/>
        </a:xfrm>
      </p:grpSpPr>
      <p:cxnSp>
        <p:nvCxnSpPr>
          <p:cNvPr id="233" name="Google Shape;233;p32"/>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4" name="Google Shape;234;p32"/>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5" name="Google Shape;235;p32"/>
          <p:cNvCxnSpPr/>
          <p:nvPr/>
        </p:nvCxnSpPr>
        <p:spPr>
          <a:xfrm>
            <a:off x="7434175" y="-125600"/>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cxnSp>
        <p:nvCxnSpPr>
          <p:cNvPr id="236" name="Google Shape;236;p32"/>
          <p:cNvCxnSpPr/>
          <p:nvPr/>
        </p:nvCxnSpPr>
        <p:spPr>
          <a:xfrm>
            <a:off x="-147275" y="3943475"/>
            <a:ext cx="1993200" cy="1330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2">
  <p:cSld name="CUSTOM_10_1_1">
    <p:spTree>
      <p:nvGrpSpPr>
        <p:cNvPr id="1" name="Shape 237"/>
        <p:cNvGrpSpPr/>
        <p:nvPr/>
      </p:nvGrpSpPr>
      <p:grpSpPr>
        <a:xfrm>
          <a:off x="0" y="0"/>
          <a:ext cx="0" cy="0"/>
          <a:chOff x="0" y="0"/>
          <a:chExt cx="0" cy="0"/>
        </a:xfrm>
      </p:grpSpPr>
      <p:cxnSp>
        <p:nvCxnSpPr>
          <p:cNvPr id="238" name="Google Shape;238;p33"/>
          <p:cNvCxnSpPr/>
          <p:nvPr/>
        </p:nvCxnSpPr>
        <p:spPr>
          <a:xfrm>
            <a:off x="-72550" y="487745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39" name="Google Shape;239;p33"/>
          <p:cNvCxnSpPr/>
          <p:nvPr/>
        </p:nvCxnSpPr>
        <p:spPr>
          <a:xfrm>
            <a:off x="-72550" y="274100"/>
            <a:ext cx="9287400" cy="0"/>
          </a:xfrm>
          <a:prstGeom prst="straightConnector1">
            <a:avLst/>
          </a:prstGeom>
          <a:noFill/>
          <a:ln w="28575" cap="flat" cmpd="sng">
            <a:solidFill>
              <a:schemeClr val="accent1"/>
            </a:solidFill>
            <a:prstDash val="solid"/>
            <a:round/>
            <a:headEnd type="none" w="med" len="med"/>
            <a:tailEnd type="none" w="med" len="med"/>
          </a:ln>
        </p:spPr>
      </p:cxnSp>
      <p:cxnSp>
        <p:nvCxnSpPr>
          <p:cNvPr id="240" name="Google Shape;240;p33"/>
          <p:cNvCxnSpPr/>
          <p:nvPr/>
        </p:nvCxnSpPr>
        <p:spPr>
          <a:xfrm flipH="1">
            <a:off x="6772150" y="3663450"/>
            <a:ext cx="2823300" cy="1633200"/>
          </a:xfrm>
          <a:prstGeom prst="curvedConnector3">
            <a:avLst>
              <a:gd name="adj1" fmla="val 50000"/>
            </a:avLst>
          </a:prstGeom>
          <a:noFill/>
          <a:ln w="28575" cap="flat" cmpd="sng">
            <a:solidFill>
              <a:schemeClr val="accent2"/>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Vidaloka"/>
              <a:buNone/>
              <a:defRPr sz="3000">
                <a:solidFill>
                  <a:schemeClr val="dk1"/>
                </a:solidFill>
                <a:latin typeface="Vidaloka"/>
                <a:ea typeface="Vidaloka"/>
                <a:cs typeface="Vidaloka"/>
                <a:sym typeface="Vidaloka"/>
              </a:defRPr>
            </a:lvl1pPr>
            <a:lvl2pPr lvl="1">
              <a:spcBef>
                <a:spcPts val="0"/>
              </a:spcBef>
              <a:spcAft>
                <a:spcPts val="0"/>
              </a:spcAft>
              <a:buClr>
                <a:schemeClr val="dk1"/>
              </a:buClr>
              <a:buSzPts val="3000"/>
              <a:buNone/>
              <a:defRPr sz="3000" i="1">
                <a:solidFill>
                  <a:schemeClr val="dk1"/>
                </a:solidFill>
              </a:defRPr>
            </a:lvl2pPr>
            <a:lvl3pPr lvl="2">
              <a:spcBef>
                <a:spcPts val="0"/>
              </a:spcBef>
              <a:spcAft>
                <a:spcPts val="0"/>
              </a:spcAft>
              <a:buClr>
                <a:schemeClr val="dk1"/>
              </a:buClr>
              <a:buSzPts val="3000"/>
              <a:buNone/>
              <a:defRPr sz="3000" i="1">
                <a:solidFill>
                  <a:schemeClr val="dk1"/>
                </a:solidFill>
              </a:defRPr>
            </a:lvl3pPr>
            <a:lvl4pPr lvl="3">
              <a:spcBef>
                <a:spcPts val="0"/>
              </a:spcBef>
              <a:spcAft>
                <a:spcPts val="0"/>
              </a:spcAft>
              <a:buClr>
                <a:schemeClr val="dk1"/>
              </a:buClr>
              <a:buSzPts val="3000"/>
              <a:buNone/>
              <a:defRPr sz="3000" i="1">
                <a:solidFill>
                  <a:schemeClr val="dk1"/>
                </a:solidFill>
              </a:defRPr>
            </a:lvl4pPr>
            <a:lvl5pPr lvl="4">
              <a:spcBef>
                <a:spcPts val="0"/>
              </a:spcBef>
              <a:spcAft>
                <a:spcPts val="0"/>
              </a:spcAft>
              <a:buClr>
                <a:schemeClr val="dk1"/>
              </a:buClr>
              <a:buSzPts val="3000"/>
              <a:buNone/>
              <a:defRPr sz="3000" i="1">
                <a:solidFill>
                  <a:schemeClr val="dk1"/>
                </a:solidFill>
              </a:defRPr>
            </a:lvl5pPr>
            <a:lvl6pPr lvl="5">
              <a:spcBef>
                <a:spcPts val="0"/>
              </a:spcBef>
              <a:spcAft>
                <a:spcPts val="0"/>
              </a:spcAft>
              <a:buClr>
                <a:schemeClr val="dk1"/>
              </a:buClr>
              <a:buSzPts val="3000"/>
              <a:buNone/>
              <a:defRPr sz="3000" i="1">
                <a:solidFill>
                  <a:schemeClr val="dk1"/>
                </a:solidFill>
              </a:defRPr>
            </a:lvl6pPr>
            <a:lvl7pPr lvl="6">
              <a:spcBef>
                <a:spcPts val="0"/>
              </a:spcBef>
              <a:spcAft>
                <a:spcPts val="0"/>
              </a:spcAft>
              <a:buClr>
                <a:schemeClr val="dk1"/>
              </a:buClr>
              <a:buSzPts val="3000"/>
              <a:buNone/>
              <a:defRPr sz="3000" i="1">
                <a:solidFill>
                  <a:schemeClr val="dk1"/>
                </a:solidFill>
              </a:defRPr>
            </a:lvl7pPr>
            <a:lvl8pPr lvl="7">
              <a:spcBef>
                <a:spcPts val="0"/>
              </a:spcBef>
              <a:spcAft>
                <a:spcPts val="0"/>
              </a:spcAft>
              <a:buClr>
                <a:schemeClr val="dk1"/>
              </a:buClr>
              <a:buSzPts val="3000"/>
              <a:buNone/>
              <a:defRPr sz="3000" i="1">
                <a:solidFill>
                  <a:schemeClr val="dk1"/>
                </a:solidFill>
              </a:defRPr>
            </a:lvl8pPr>
            <a:lvl9pPr lvl="8">
              <a:spcBef>
                <a:spcPts val="0"/>
              </a:spcBef>
              <a:spcAft>
                <a:spcPts val="0"/>
              </a:spcAft>
              <a:buClr>
                <a:schemeClr val="dk1"/>
              </a:buClr>
              <a:buSzPts val="3000"/>
              <a:buNone/>
              <a:defRPr sz="3000" i="1">
                <a:solidFill>
                  <a:schemeClr val="dk1"/>
                </a:solidFill>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15000"/>
              </a:lnSpc>
              <a:spcBef>
                <a:spcPts val="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5" r:id="rId2"/>
    <p:sldLayoutId id="2147483660" r:id="rId3"/>
    <p:sldLayoutId id="2147483677" r:id="rId4"/>
    <p:sldLayoutId id="2147483678" r:id="rId5"/>
    <p:sldLayoutId id="2147483679"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4.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8.xml"/><Relationship Id="rId1" Type="http://schemas.openxmlformats.org/officeDocument/2006/relationships/slideLayout" Target="../slideLayouts/slideLayout3.xml"/><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0.xml"/><Relationship Id="rId1" Type="http://schemas.openxmlformats.org/officeDocument/2006/relationships/slideLayout" Target="../slideLayouts/slideLayout3.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5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6.xml"/><Relationship Id="rId1" Type="http://schemas.openxmlformats.org/officeDocument/2006/relationships/slideLayout" Target="../slideLayouts/slideLayout3.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0.xml"/><Relationship Id="rId1" Type="http://schemas.openxmlformats.org/officeDocument/2006/relationships/slideLayout" Target="../slideLayouts/slideLayout3.xml"/><Relationship Id="rId4" Type="http://schemas.openxmlformats.org/officeDocument/2006/relationships/image" Target="../media/image92.png"/></Relationships>
</file>

<file path=ppt/slides/_rels/slide6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62.xml"/><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6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64.xml"/><Relationship Id="rId1" Type="http://schemas.openxmlformats.org/officeDocument/2006/relationships/slideLayout" Target="../slideLayouts/slideLayout3.xml"/><Relationship Id="rId5" Type="http://schemas.openxmlformats.org/officeDocument/2006/relationships/image" Target="../media/image101.png"/><Relationship Id="rId4" Type="http://schemas.openxmlformats.org/officeDocument/2006/relationships/image" Target="../media/image100.png"/></Relationships>
</file>

<file path=ppt/slides/_rels/slide6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5.xml"/><Relationship Id="rId1" Type="http://schemas.openxmlformats.org/officeDocument/2006/relationships/slideLayout" Target="../slideLayouts/slideLayout3.xml"/><Relationship Id="rId5" Type="http://schemas.openxmlformats.org/officeDocument/2006/relationships/image" Target="../media/image104.png"/><Relationship Id="rId4" Type="http://schemas.openxmlformats.org/officeDocument/2006/relationships/image" Target="../media/image103.png"/></Relationships>
</file>

<file path=ppt/slides/_rels/slide6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8.xml"/><Relationship Id="rId1" Type="http://schemas.openxmlformats.org/officeDocument/2006/relationships/slideLayout" Target="../slideLayouts/slideLayout3.xml"/><Relationship Id="rId5" Type="http://schemas.openxmlformats.org/officeDocument/2006/relationships/image" Target="../media/image109.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
        <p:cNvGrpSpPr/>
        <p:nvPr/>
      </p:nvGrpSpPr>
      <p:grpSpPr>
        <a:xfrm>
          <a:off x="0" y="0"/>
          <a:ext cx="0" cy="0"/>
          <a:chOff x="0" y="0"/>
          <a:chExt cx="0" cy="0"/>
        </a:xfrm>
      </p:grpSpPr>
      <p:sp>
        <p:nvSpPr>
          <p:cNvPr id="255" name="Google Shape;255;p39"/>
          <p:cNvSpPr txBox="1">
            <a:spLocks noGrp="1"/>
          </p:cNvSpPr>
          <p:nvPr>
            <p:ph type="ctrTitle"/>
          </p:nvPr>
        </p:nvSpPr>
        <p:spPr>
          <a:xfrm>
            <a:off x="1039925" y="808824"/>
            <a:ext cx="7064100" cy="2052600"/>
          </a:xfrm>
          <a:prstGeom prst="rect">
            <a:avLst/>
          </a:prstGeom>
        </p:spPr>
        <p:txBody>
          <a:bodyPr spcFirstLastPara="1" wrap="square" lIns="91425" tIns="91425" rIns="91425" bIns="91425" anchor="b" anchorCtr="0">
            <a:noAutofit/>
          </a:bodyPr>
          <a:lstStyle/>
          <a:p>
            <a:r>
              <a:rPr lang="en-US" sz="4000" b="1" dirty="0">
                <a:solidFill>
                  <a:schemeClr val="tx1"/>
                </a:solidFill>
                <a:effectLst/>
                <a:latin typeface="Consolas" panose="020B0609020204030204" pitchFamily="49" charset="0"/>
              </a:rPr>
              <a:t>Time Series Analysis (Air Pollution Forecasting)</a:t>
            </a:r>
            <a:endParaRPr lang="en-SG" sz="4000" dirty="0">
              <a:solidFill>
                <a:schemeClr val="tx1"/>
              </a:solidFill>
            </a:endParaRPr>
          </a:p>
        </p:txBody>
      </p:sp>
      <p:sp>
        <p:nvSpPr>
          <p:cNvPr id="256" name="Google Shape;256;p39"/>
          <p:cNvSpPr txBox="1">
            <a:spLocks noGrp="1"/>
          </p:cNvSpPr>
          <p:nvPr>
            <p:ph type="subTitle" idx="1"/>
          </p:nvPr>
        </p:nvSpPr>
        <p:spPr>
          <a:xfrm>
            <a:off x="1039950" y="4078140"/>
            <a:ext cx="7064100" cy="441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SG" dirty="0"/>
              <a:t>Lim Hur 2112589 </a:t>
            </a:r>
          </a:p>
          <a:p>
            <a:pPr marL="0" lvl="0" indent="0" algn="ctr" rtl="0">
              <a:spcBef>
                <a:spcPts val="0"/>
              </a:spcBef>
              <a:spcAft>
                <a:spcPts val="0"/>
              </a:spcAft>
              <a:buNone/>
            </a:pPr>
            <a:r>
              <a:rPr lang="en-SG" dirty="0"/>
              <a:t>DAAA2A02</a:t>
            </a:r>
            <a:endParaRPr dirty="0"/>
          </a:p>
        </p:txBody>
      </p:sp>
      <p:sp>
        <p:nvSpPr>
          <p:cNvPr id="2" name="TextBox 1">
            <a:extLst>
              <a:ext uri="{FF2B5EF4-FFF2-40B4-BE49-F238E27FC236}">
                <a16:creationId xmlns:a16="http://schemas.microsoft.com/office/drawing/2014/main" id="{C3DC0D1C-8232-FD9D-CEEF-3B8C35B814FC}"/>
              </a:ext>
            </a:extLst>
          </p:cNvPr>
          <p:cNvSpPr txBox="1"/>
          <p:nvPr/>
        </p:nvSpPr>
        <p:spPr>
          <a:xfrm>
            <a:off x="4792980" y="315683"/>
            <a:ext cx="5775960" cy="307777"/>
          </a:xfrm>
          <a:prstGeom prst="rect">
            <a:avLst/>
          </a:prstGeom>
          <a:noFill/>
        </p:spPr>
        <p:txBody>
          <a:bodyPr wrap="square" rtlCol="0">
            <a:spAutoFit/>
          </a:bodyPr>
          <a:lstStyle/>
          <a:p>
            <a:pPr algn="ctr"/>
            <a:r>
              <a:rPr lang="en-SG" b="1"/>
              <a:t>Supervised </a:t>
            </a:r>
            <a:r>
              <a:rPr lang="en-SG" b="1" dirty="0"/>
              <a:t>Learning AIML</a:t>
            </a:r>
          </a:p>
        </p:txBody>
      </p:sp>
      <p:sp>
        <p:nvSpPr>
          <p:cNvPr id="3" name="TextBox 2">
            <a:extLst>
              <a:ext uri="{FF2B5EF4-FFF2-40B4-BE49-F238E27FC236}">
                <a16:creationId xmlns:a16="http://schemas.microsoft.com/office/drawing/2014/main" id="{FFDCA992-4AC7-1061-13AA-144B0304456B}"/>
              </a:ext>
            </a:extLst>
          </p:cNvPr>
          <p:cNvSpPr txBox="1"/>
          <p:nvPr/>
        </p:nvSpPr>
        <p:spPr>
          <a:xfrm>
            <a:off x="1039925" y="3046788"/>
            <a:ext cx="7064100" cy="1169551"/>
          </a:xfrm>
          <a:prstGeom prst="rect">
            <a:avLst/>
          </a:prstGeom>
          <a:noFill/>
        </p:spPr>
        <p:txBody>
          <a:bodyPr wrap="square" rtlCol="0">
            <a:spAutoFit/>
          </a:bodyPr>
          <a:lstStyle/>
          <a:p>
            <a:pPr algn="ctr"/>
            <a:r>
              <a:rPr lang="en-SG" b="1" dirty="0"/>
              <a:t>Modelling Objective:</a:t>
            </a:r>
          </a:p>
          <a:p>
            <a:pPr algn="ctr"/>
            <a:r>
              <a:rPr lang="en-US" b="0" dirty="0">
                <a:solidFill>
                  <a:schemeClr val="tx1"/>
                </a:solidFill>
                <a:effectLst/>
                <a:latin typeface="+mj-lt"/>
              </a:rPr>
              <a:t>Our primary objective in this study is to accurately forecast air pollutant levels (that is) of Carbon Monoxide (CO), Hydrocarbons (HC), Nitrogen Dioxide (NO2), Ozone (O3) by extensively exploring </a:t>
            </a:r>
            <a:r>
              <a:rPr lang="en-US" b="1" dirty="0">
                <a:solidFill>
                  <a:schemeClr val="tx1"/>
                </a:solidFill>
                <a:effectLst/>
                <a:latin typeface="+mj-lt"/>
              </a:rPr>
              <a:t>univariate and multivariate time series forecasting models</a:t>
            </a:r>
            <a:endParaRPr lang="en-US" b="0" dirty="0">
              <a:solidFill>
                <a:schemeClr val="tx1"/>
              </a:solidFill>
              <a:effectLst/>
              <a:latin typeface="+mj-lt"/>
            </a:endParaRPr>
          </a:p>
          <a:p>
            <a:pPr algn="ctr"/>
            <a:endParaRPr lang="en-SG" b="1"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Line graph (Insights)</a:t>
            </a:r>
            <a:endParaRPr dirty="0"/>
          </a:p>
        </p:txBody>
      </p:sp>
      <p:sp>
        <p:nvSpPr>
          <p:cNvPr id="291" name="Google Shape;291;p43"/>
          <p:cNvSpPr txBox="1">
            <a:spLocks noGrp="1"/>
          </p:cNvSpPr>
          <p:nvPr>
            <p:ph type="subTitle" idx="1"/>
          </p:nvPr>
        </p:nvSpPr>
        <p:spPr>
          <a:xfrm>
            <a:off x="0" y="929766"/>
            <a:ext cx="6677425"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000" b="0" dirty="0">
                <a:solidFill>
                  <a:schemeClr val="tx1"/>
                </a:solidFill>
                <a:effectLst/>
                <a:latin typeface="Montserrat" panose="00000500000000000000" pitchFamily="2" charset="0"/>
              </a:rPr>
              <a:t>&gt; </a:t>
            </a:r>
            <a:r>
              <a:rPr lang="en-US" sz="1000" b="1" dirty="0">
                <a:solidFill>
                  <a:schemeClr val="tx1"/>
                </a:solidFill>
                <a:effectLst/>
                <a:latin typeface="Montserrat" panose="00000500000000000000" pitchFamily="2" charset="0"/>
              </a:rPr>
              <a:t>Missing value observation from line graph:</a:t>
            </a: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With regards to the days with missing values, we can see that the days before and after have extreme values such as drastic spikes for `T` and `RH` and other gases. One possible scenario that caused this could be instrumental malfunction or positioning of the sensors under conditions for which they are not designed to. [1]</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The spikes could explain the early effects/signs of malfunction, while the missing values denote the removal of sensors from site for fixing.</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&gt; </a:t>
            </a:r>
            <a:r>
              <a:rPr lang="en-US" sz="1000" b="1" dirty="0">
                <a:solidFill>
                  <a:schemeClr val="tx1"/>
                </a:solidFill>
                <a:effectLst/>
                <a:latin typeface="Montserrat" panose="00000500000000000000" pitchFamily="2" charset="0"/>
              </a:rPr>
              <a:t>General observation made from time series:</a:t>
            </a: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Upon further research, a study was conducted to find out if humidity and temperature affected the performance of sensors in recording gas, the results of the study showed that the temperature and humidity affected all the gas sensor response. The magnitude of the sensors responses was observed to decrease with rising temperature and humidity levels [2].</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2. This could therefore explain how all the gas have somewhat similar line shapes, in response to rising temperature and humidity levels.</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&gt; </a:t>
            </a:r>
            <a:r>
              <a:rPr lang="en-US" sz="1000" b="1" dirty="0">
                <a:solidFill>
                  <a:schemeClr val="tx1"/>
                </a:solidFill>
                <a:effectLst/>
                <a:latin typeface="Montserrat" panose="00000500000000000000" pitchFamily="2" charset="0"/>
              </a:rPr>
              <a:t>What to do next?</a:t>
            </a: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1. We need to investigate the abnormal values from sensor drifting, handle impossible values, and missing values.</a:t>
            </a:r>
          </a:p>
          <a:p>
            <a:pPr marL="342900" lvl="0" algn="l" rtl="0">
              <a:spcBef>
                <a:spcPts val="0"/>
              </a:spcBef>
              <a:spcAft>
                <a:spcPts val="1200"/>
              </a:spcAft>
              <a:buFont typeface="Arial" panose="020B0604020202020204" pitchFamily="34" charset="0"/>
              <a:buChar char="•"/>
            </a:pPr>
            <a:endParaRPr sz="1400" dirty="0"/>
          </a:p>
        </p:txBody>
      </p:sp>
      <p:pic>
        <p:nvPicPr>
          <p:cNvPr id="4" name="Picture 3">
            <a:extLst>
              <a:ext uri="{FF2B5EF4-FFF2-40B4-BE49-F238E27FC236}">
                <a16:creationId xmlns:a16="http://schemas.microsoft.com/office/drawing/2014/main" id="{BE7116F1-8F4D-55B1-08CD-A78DED8634B9}"/>
              </a:ext>
            </a:extLst>
          </p:cNvPr>
          <p:cNvPicPr>
            <a:picLocks noChangeAspect="1"/>
          </p:cNvPicPr>
          <p:nvPr/>
        </p:nvPicPr>
        <p:blipFill>
          <a:blip r:embed="rId3"/>
          <a:stretch>
            <a:fillRect/>
          </a:stretch>
        </p:blipFill>
        <p:spPr>
          <a:xfrm>
            <a:off x="6600584" y="1192663"/>
            <a:ext cx="2543415" cy="1604325"/>
          </a:xfrm>
          <a:prstGeom prst="rect">
            <a:avLst/>
          </a:prstGeom>
        </p:spPr>
      </p:pic>
    </p:spTree>
    <p:extLst>
      <p:ext uri="{BB962C8B-B14F-4D97-AF65-F5344CB8AC3E}">
        <p14:creationId xmlns:p14="http://schemas.microsoft.com/office/powerpoint/2010/main" val="16937103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Investigate Sensor drifting/drifted recordings</a:t>
            </a:r>
            <a:endParaRPr dirty="0"/>
          </a:p>
        </p:txBody>
      </p:sp>
      <p:sp>
        <p:nvSpPr>
          <p:cNvPr id="291" name="Google Shape;291;p43"/>
          <p:cNvSpPr txBox="1">
            <a:spLocks noGrp="1"/>
          </p:cNvSpPr>
          <p:nvPr>
            <p:ph type="subTitle" idx="1"/>
          </p:nvPr>
        </p:nvSpPr>
        <p:spPr>
          <a:xfrm>
            <a:off x="0" y="929766"/>
            <a:ext cx="4426003"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900" b="0" dirty="0">
                <a:solidFill>
                  <a:schemeClr val="tx1"/>
                </a:solidFill>
                <a:effectLst/>
                <a:latin typeface="Montserrat" panose="00000500000000000000" pitchFamily="2" charset="0"/>
              </a:rPr>
              <a:t>Evidences of cross-sensitivities as well as both concept and sensor drifts are present as well through research, that can affect sensor concentration estimation capabilities. [15]</a:t>
            </a:r>
          </a:p>
          <a:p>
            <a:pPr algn="l">
              <a:buFont typeface="Arial" panose="020B0604020202020204" pitchFamily="34" charset="0"/>
              <a:buChar char="•"/>
            </a:pPr>
            <a:r>
              <a:rPr lang="en-US" sz="900" b="0" dirty="0">
                <a:solidFill>
                  <a:schemeClr val="tx1"/>
                </a:solidFill>
                <a:effectLst/>
                <a:latin typeface="Montserrat" panose="00000500000000000000" pitchFamily="2" charset="0"/>
              </a:rPr>
              <a:t>Further research suggests that drifting would mean a sudden deviation in the sensor readings due to influences such as temperature fluctuations from the normal range. This leads to a change in the measurements over time leading to inaccurate information. [3]</a:t>
            </a:r>
          </a:p>
          <a:p>
            <a:pPr algn="l">
              <a:buFont typeface="Arial" panose="020B0604020202020204" pitchFamily="34" charset="0"/>
              <a:buChar char="•"/>
            </a:pPr>
            <a:r>
              <a:rPr lang="en-US" sz="900" b="0" dirty="0">
                <a:solidFill>
                  <a:schemeClr val="tx1"/>
                </a:solidFill>
                <a:effectLst/>
                <a:latin typeface="Montserrat" panose="00000500000000000000" pitchFamily="2" charset="0"/>
              </a:rPr>
              <a:t>More specifically, in this scenario when there are abnormal changes in temperature and relative humidity, it causes a change in the resistance of sensors, causing readings to drift. [2]</a:t>
            </a:r>
          </a:p>
          <a:p>
            <a:pPr algn="l">
              <a:buFont typeface="Arial" panose="020B0604020202020204" pitchFamily="34" charset="0"/>
              <a:buChar char="•"/>
            </a:pPr>
            <a:r>
              <a:rPr lang="en-US" sz="900" b="0" dirty="0">
                <a:solidFill>
                  <a:schemeClr val="tx1"/>
                </a:solidFill>
                <a:effectLst/>
                <a:latin typeface="Montserrat" panose="00000500000000000000" pitchFamily="2" charset="0"/>
              </a:rPr>
              <a:t>We will investigate periods where the temperature fluctuates from positive values drastically, that is `T` &lt; 0. This will act as an indicator for anomalies to flag out and to </a:t>
            </a:r>
            <a:r>
              <a:rPr lang="en-US" sz="900" b="0" dirty="0" err="1">
                <a:solidFill>
                  <a:schemeClr val="tx1"/>
                </a:solidFill>
                <a:effectLst/>
                <a:latin typeface="Montserrat" panose="00000500000000000000" pitchFamily="2" charset="0"/>
              </a:rPr>
              <a:t>visualise</a:t>
            </a:r>
            <a:r>
              <a:rPr lang="en-US" sz="900" b="0" dirty="0">
                <a:solidFill>
                  <a:schemeClr val="tx1"/>
                </a:solidFill>
                <a:effectLst/>
                <a:latin typeface="Montserrat" panose="00000500000000000000" pitchFamily="2" charset="0"/>
              </a:rPr>
              <a:t> sensor drifting</a:t>
            </a:r>
          </a:p>
          <a:p>
            <a:pPr algn="l">
              <a:buFont typeface="Arial" panose="020B0604020202020204" pitchFamily="34" charset="0"/>
              <a:buChar char="•"/>
            </a:pPr>
            <a:r>
              <a:rPr lang="en-US" sz="900" b="0" dirty="0">
                <a:solidFill>
                  <a:schemeClr val="tx1"/>
                </a:solidFill>
                <a:effectLst/>
                <a:latin typeface="Montserrat" panose="00000500000000000000" pitchFamily="2" charset="0"/>
              </a:rPr>
              <a:t>Furthermore, there are instances where some of the recordings of temperatures deviate from the normal range for some period of time. We need to investigate this thoroughly as it may pose a problem for us</a:t>
            </a:r>
          </a:p>
          <a:p>
            <a:pPr algn="l">
              <a:buFont typeface="Arial" panose="020B0604020202020204" pitchFamily="34" charset="0"/>
              <a:buChar char="•"/>
            </a:pPr>
            <a:r>
              <a:rPr lang="en-US" sz="900" b="0" dirty="0">
                <a:solidFill>
                  <a:schemeClr val="tx1"/>
                </a:solidFill>
                <a:effectLst/>
                <a:latin typeface="Montserrat" panose="00000500000000000000" pitchFamily="2" charset="0"/>
              </a:rPr>
              <a:t>We can see that drifted recordings do not overlap with data, hence it shows the anomaly which is sensor drifting.</a:t>
            </a:r>
          </a:p>
          <a:p>
            <a:pPr algn="l">
              <a:buFont typeface="Arial" panose="020B0604020202020204" pitchFamily="34" charset="0"/>
              <a:buChar char="•"/>
            </a:pPr>
            <a:r>
              <a:rPr lang="en-US" sz="900" b="0" dirty="0">
                <a:solidFill>
                  <a:schemeClr val="tx1"/>
                </a:solidFill>
                <a:effectLst/>
                <a:latin typeface="Montserrat" panose="00000500000000000000" pitchFamily="2" charset="0"/>
              </a:rPr>
              <a:t>One thing to note is that once the sensors drift, all the recordings of the gases will be affected, in a way they are erroneous. </a:t>
            </a:r>
          </a:p>
          <a:p>
            <a:pPr algn="l">
              <a:buFont typeface="Arial" panose="020B0604020202020204" pitchFamily="34" charset="0"/>
              <a:buChar char="•"/>
            </a:pPr>
            <a:r>
              <a:rPr lang="en-US" sz="900" b="0" dirty="0">
                <a:solidFill>
                  <a:schemeClr val="tx1"/>
                </a:solidFill>
                <a:effectLst/>
                <a:latin typeface="Montserrat" panose="00000500000000000000" pitchFamily="2" charset="0"/>
              </a:rPr>
              <a:t>Sensor drifting seems to affect all gas recordings at random periods with no clear pattern.</a:t>
            </a:r>
          </a:p>
          <a:p>
            <a:pPr algn="l">
              <a:buFont typeface="Arial" panose="020B0604020202020204" pitchFamily="34" charset="0"/>
              <a:buChar char="•"/>
            </a:pPr>
            <a:r>
              <a:rPr lang="en-US" sz="900" b="0" dirty="0">
                <a:solidFill>
                  <a:schemeClr val="tx1"/>
                </a:solidFill>
                <a:effectLst/>
                <a:latin typeface="Montserrat" panose="00000500000000000000" pitchFamily="2" charset="0"/>
              </a:rPr>
              <a:t>We will need to handle the drifted recordings which are considered anomalies.</a:t>
            </a:r>
          </a:p>
          <a:p>
            <a:pPr algn="l">
              <a:buFont typeface="Arial" panose="020B0604020202020204" pitchFamily="34" charset="0"/>
              <a:buChar char="•"/>
            </a:pPr>
            <a:r>
              <a:rPr lang="en-US" sz="900" b="0" dirty="0">
                <a:solidFill>
                  <a:schemeClr val="tx1"/>
                </a:solidFill>
                <a:effectLst/>
                <a:latin typeface="Montserrat" panose="00000500000000000000" pitchFamily="2" charset="0"/>
              </a:rPr>
              <a:t>Before drafting a plan to deal with outliers, and anomalies, impossible observations, I want to confirm my speculation by doing other basic EDA.</a:t>
            </a:r>
            <a:br>
              <a:rPr lang="en-US" sz="900" b="0" dirty="0">
                <a:solidFill>
                  <a:schemeClr val="tx1"/>
                </a:solidFill>
                <a:effectLst/>
                <a:latin typeface="Montserrat" panose="00000500000000000000" pitchFamily="2" charset="0"/>
              </a:rPr>
            </a:br>
            <a:endParaRPr lang="en-US" sz="900" b="0" dirty="0">
              <a:solidFill>
                <a:schemeClr val="tx1"/>
              </a:solidFill>
              <a:effectLst/>
              <a:latin typeface="Montserrat" panose="00000500000000000000" pitchFamily="2" charset="0"/>
            </a:endParaRPr>
          </a:p>
          <a:p>
            <a:pPr marL="342900" lvl="0" algn="l" rtl="0">
              <a:spcBef>
                <a:spcPts val="0"/>
              </a:spcBef>
              <a:spcAft>
                <a:spcPts val="1200"/>
              </a:spcAft>
              <a:buFont typeface="Arial" panose="020B0604020202020204" pitchFamily="34" charset="0"/>
              <a:buChar char="•"/>
            </a:pPr>
            <a:endParaRPr sz="1400" dirty="0"/>
          </a:p>
        </p:txBody>
      </p:sp>
      <p:pic>
        <p:nvPicPr>
          <p:cNvPr id="3" name="Picture 2">
            <a:extLst>
              <a:ext uri="{FF2B5EF4-FFF2-40B4-BE49-F238E27FC236}">
                <a16:creationId xmlns:a16="http://schemas.microsoft.com/office/drawing/2014/main" id="{DD8727C9-5B98-7970-81FC-F7F26F4FAC40}"/>
              </a:ext>
            </a:extLst>
          </p:cNvPr>
          <p:cNvPicPr>
            <a:picLocks noChangeAspect="1"/>
          </p:cNvPicPr>
          <p:nvPr/>
        </p:nvPicPr>
        <p:blipFill>
          <a:blip r:embed="rId3"/>
          <a:stretch>
            <a:fillRect/>
          </a:stretch>
        </p:blipFill>
        <p:spPr>
          <a:xfrm>
            <a:off x="4426002" y="1229445"/>
            <a:ext cx="4717997" cy="2233653"/>
          </a:xfrm>
          <a:prstGeom prst="rect">
            <a:avLst/>
          </a:prstGeom>
        </p:spPr>
      </p:pic>
    </p:spTree>
    <p:extLst>
      <p:ext uri="{BB962C8B-B14F-4D97-AF65-F5344CB8AC3E}">
        <p14:creationId xmlns:p14="http://schemas.microsoft.com/office/powerpoint/2010/main" val="5314481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Descriptive Statistics</a:t>
            </a:r>
            <a:endParaRPr dirty="0"/>
          </a:p>
        </p:txBody>
      </p:sp>
      <p:sp>
        <p:nvSpPr>
          <p:cNvPr id="291" name="Google Shape;291;p43"/>
          <p:cNvSpPr txBox="1">
            <a:spLocks noGrp="1"/>
          </p:cNvSpPr>
          <p:nvPr>
            <p:ph type="subTitle" idx="1"/>
          </p:nvPr>
        </p:nvSpPr>
        <p:spPr>
          <a:xfrm>
            <a:off x="6541" y="1452280"/>
            <a:ext cx="4426003" cy="2835409"/>
          </a:xfrm>
          <a:prstGeom prst="rect">
            <a:avLst/>
          </a:prstGeom>
        </p:spPr>
        <p:txBody>
          <a:bodyPr spcFirstLastPara="1" wrap="square" lIns="91425" tIns="91425" rIns="91425" bIns="91425" anchor="t" anchorCtr="0">
            <a:noAutofit/>
          </a:bodyPr>
          <a:lstStyle/>
          <a:p>
            <a:pPr marL="285750" indent="-171450" algn="l">
              <a:buFont typeface="Arial" panose="020B0604020202020204" pitchFamily="34" charset="0"/>
              <a:buChar char="•"/>
            </a:pPr>
            <a:r>
              <a:rPr lang="en-US" sz="1400" b="0" dirty="0">
                <a:solidFill>
                  <a:schemeClr val="tx1"/>
                </a:solidFill>
                <a:effectLst/>
                <a:latin typeface="Montserrat" panose="00000500000000000000" pitchFamily="2" charset="0"/>
              </a:rPr>
              <a:t>From the descriptive stats, attributes are of different scale.</a:t>
            </a:r>
          </a:p>
          <a:p>
            <a:pPr marL="285750" indent="-171450" algn="l">
              <a:buFont typeface="Arial" panose="020B0604020202020204" pitchFamily="34" charset="0"/>
              <a:buChar char="•"/>
            </a:pPr>
            <a:r>
              <a:rPr lang="en-US" sz="1400" b="0" dirty="0">
                <a:solidFill>
                  <a:schemeClr val="tx1"/>
                </a:solidFill>
                <a:effectLst/>
                <a:latin typeface="Montserrat" panose="00000500000000000000" pitchFamily="2" charset="0"/>
              </a:rPr>
              <a:t>Generally, for most of th</a:t>
            </a:r>
            <a:r>
              <a:rPr lang="en-US" sz="1400" dirty="0">
                <a:solidFill>
                  <a:schemeClr val="tx1"/>
                </a:solidFill>
                <a:latin typeface="Montserrat" panose="00000500000000000000" pitchFamily="2" charset="0"/>
              </a:rPr>
              <a:t>e attributes, there are no extreme positive outliers.</a:t>
            </a:r>
          </a:p>
          <a:p>
            <a:pPr marL="285750" indent="-171450" algn="l">
              <a:buFont typeface="Arial" panose="020B0604020202020204" pitchFamily="34" charset="0"/>
              <a:buChar char="•"/>
            </a:pPr>
            <a:r>
              <a:rPr lang="en-US" sz="1400" b="0" dirty="0" err="1">
                <a:solidFill>
                  <a:schemeClr val="tx1"/>
                </a:solidFill>
                <a:effectLst/>
                <a:latin typeface="Montserrat" panose="00000500000000000000" pitchFamily="2" charset="0"/>
              </a:rPr>
              <a:t>Presense</a:t>
            </a:r>
            <a:r>
              <a:rPr lang="en-US" sz="1400" b="0" dirty="0">
                <a:solidFill>
                  <a:schemeClr val="tx1"/>
                </a:solidFill>
                <a:effectLst/>
                <a:latin typeface="Montserrat" panose="00000500000000000000" pitchFamily="2" charset="0"/>
              </a:rPr>
              <a:t> of extreme negative outliers for all attributes. For example, mean relative humidity is 44%, while the minimum is -188%, this is not possible and is probably outlier, which may suggest a negatively skewed distribution due to extreme outliers.</a:t>
            </a:r>
          </a:p>
          <a:p>
            <a:pPr marL="285750" indent="-171450" algn="l">
              <a:buFont typeface="Arial" panose="020B0604020202020204" pitchFamily="34" charset="0"/>
              <a:buChar char="•"/>
            </a:pPr>
            <a:endParaRPr lang="en-US" sz="1000" b="0" dirty="0">
              <a:solidFill>
                <a:schemeClr val="tx1"/>
              </a:solidFill>
              <a:effectLst/>
              <a:latin typeface="Montserrat" panose="00000500000000000000" pitchFamily="2" charset="0"/>
            </a:endParaRPr>
          </a:p>
          <a:p>
            <a:pPr marL="342900" lvl="0" algn="l" rtl="0">
              <a:spcBef>
                <a:spcPts val="0"/>
              </a:spcBef>
              <a:spcAft>
                <a:spcPts val="1200"/>
              </a:spcAft>
              <a:buFont typeface="Arial" panose="020B0604020202020204" pitchFamily="34" charset="0"/>
              <a:buChar char="•"/>
            </a:pPr>
            <a:endParaRPr sz="1400" dirty="0"/>
          </a:p>
        </p:txBody>
      </p:sp>
      <p:pic>
        <p:nvPicPr>
          <p:cNvPr id="4" name="Picture 3">
            <a:extLst>
              <a:ext uri="{FF2B5EF4-FFF2-40B4-BE49-F238E27FC236}">
                <a16:creationId xmlns:a16="http://schemas.microsoft.com/office/drawing/2014/main" id="{EF342EC2-166B-62FA-3698-5D0DA2B3D804}"/>
              </a:ext>
            </a:extLst>
          </p:cNvPr>
          <p:cNvPicPr>
            <a:picLocks noChangeAspect="1"/>
          </p:cNvPicPr>
          <p:nvPr/>
        </p:nvPicPr>
        <p:blipFill>
          <a:blip r:embed="rId3"/>
          <a:stretch>
            <a:fillRect/>
          </a:stretch>
        </p:blipFill>
        <p:spPr>
          <a:xfrm>
            <a:off x="5282735" y="567354"/>
            <a:ext cx="3861265" cy="2061127"/>
          </a:xfrm>
          <a:prstGeom prst="rect">
            <a:avLst/>
          </a:prstGeom>
        </p:spPr>
      </p:pic>
      <p:pic>
        <p:nvPicPr>
          <p:cNvPr id="6" name="Picture 5">
            <a:extLst>
              <a:ext uri="{FF2B5EF4-FFF2-40B4-BE49-F238E27FC236}">
                <a16:creationId xmlns:a16="http://schemas.microsoft.com/office/drawing/2014/main" id="{1A8CA551-921A-F93E-AF05-12F04D51B99B}"/>
              </a:ext>
            </a:extLst>
          </p:cNvPr>
          <p:cNvPicPr>
            <a:picLocks noChangeAspect="1"/>
          </p:cNvPicPr>
          <p:nvPr/>
        </p:nvPicPr>
        <p:blipFill>
          <a:blip r:embed="rId4"/>
          <a:stretch>
            <a:fillRect/>
          </a:stretch>
        </p:blipFill>
        <p:spPr>
          <a:xfrm>
            <a:off x="5874406" y="2705321"/>
            <a:ext cx="1918532" cy="1986666"/>
          </a:xfrm>
          <a:prstGeom prst="rect">
            <a:avLst/>
          </a:prstGeom>
        </p:spPr>
      </p:pic>
    </p:spTree>
    <p:extLst>
      <p:ext uri="{BB962C8B-B14F-4D97-AF65-F5344CB8AC3E}">
        <p14:creationId xmlns:p14="http://schemas.microsoft.com/office/powerpoint/2010/main" val="32625982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0" y="42297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sz="2500" dirty="0"/>
              <a:t>Distribution before handling outlier/impossible value &amp; Relationship between variables</a:t>
            </a:r>
            <a:endParaRPr sz="2500" dirty="0"/>
          </a:p>
        </p:txBody>
      </p:sp>
      <p:sp>
        <p:nvSpPr>
          <p:cNvPr id="291" name="Google Shape;291;p43"/>
          <p:cNvSpPr txBox="1">
            <a:spLocks noGrp="1"/>
          </p:cNvSpPr>
          <p:nvPr>
            <p:ph type="subTitle" idx="1"/>
          </p:nvPr>
        </p:nvSpPr>
        <p:spPr>
          <a:xfrm>
            <a:off x="6541" y="1452280"/>
            <a:ext cx="4426003"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b="0" dirty="0">
                <a:solidFill>
                  <a:schemeClr val="tx1"/>
                </a:solidFill>
                <a:effectLst/>
                <a:latin typeface="Montserrat" panose="00000500000000000000" pitchFamily="2" charset="0"/>
              </a:rPr>
              <a:t>Negatively skewed distribution observed for almost all variables, likely due to the </a:t>
            </a:r>
            <a:r>
              <a:rPr lang="en-US" sz="1200" b="0" dirty="0" err="1">
                <a:solidFill>
                  <a:schemeClr val="tx1"/>
                </a:solidFill>
                <a:effectLst/>
                <a:latin typeface="Montserrat" panose="00000500000000000000" pitchFamily="2" charset="0"/>
              </a:rPr>
              <a:t>precense</a:t>
            </a:r>
            <a:r>
              <a:rPr lang="en-US" sz="1200" b="0" dirty="0">
                <a:solidFill>
                  <a:schemeClr val="tx1"/>
                </a:solidFill>
                <a:effectLst/>
                <a:latin typeface="Montserrat" panose="00000500000000000000" pitchFamily="2" charset="0"/>
              </a:rPr>
              <a:t> of outliers.</a:t>
            </a:r>
          </a:p>
          <a:p>
            <a:pPr algn="l">
              <a:buFont typeface="Arial" panose="020B0604020202020204" pitchFamily="34" charset="0"/>
              <a:buChar char="•"/>
            </a:pPr>
            <a:r>
              <a:rPr lang="en-US" sz="1200" b="0" dirty="0" err="1">
                <a:solidFill>
                  <a:schemeClr val="tx1"/>
                </a:solidFill>
                <a:effectLst/>
                <a:latin typeface="Montserrat" panose="00000500000000000000" pitchFamily="2" charset="0"/>
              </a:rPr>
              <a:t>Presense</a:t>
            </a:r>
            <a:r>
              <a:rPr lang="en-US" sz="1200" b="0" dirty="0">
                <a:solidFill>
                  <a:schemeClr val="tx1"/>
                </a:solidFill>
                <a:effectLst/>
                <a:latin typeface="Montserrat" panose="00000500000000000000" pitchFamily="2" charset="0"/>
              </a:rPr>
              <a:t> of many outliers/impossible values that need to be handled</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Not logical/impossible for RH and all concentration of gases to be negative</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Impossible for temperature to be so close to -200 degrees, in any case, such extreme temperatures are likely to be extremely inhabitable even for humans.</a:t>
            </a:r>
          </a:p>
          <a:p>
            <a:pPr marL="114300" indent="0" algn="l"/>
            <a:r>
              <a:rPr lang="en-US" sz="1200" b="1" dirty="0">
                <a:solidFill>
                  <a:schemeClr val="tx1"/>
                </a:solidFill>
                <a:latin typeface="Montserrat" panose="00000500000000000000" pitchFamily="2" charset="0"/>
              </a:rPr>
              <a:t>From scatter matrix:</a:t>
            </a:r>
            <a:endParaRPr lang="en-US" sz="1200" b="1" dirty="0">
              <a:solidFill>
                <a:schemeClr val="tx1"/>
              </a:solidFill>
              <a:effectLst/>
              <a:latin typeface="Montserrat" panose="00000500000000000000" pitchFamily="2" charset="0"/>
            </a:endParaRPr>
          </a:p>
          <a:p>
            <a:pPr algn="l">
              <a:buFont typeface="Arial" panose="020B0604020202020204" pitchFamily="34" charset="0"/>
              <a:buChar char="•"/>
            </a:pPr>
            <a:r>
              <a:rPr lang="en-US" sz="1100" b="0" dirty="0">
                <a:solidFill>
                  <a:schemeClr val="tx1"/>
                </a:solidFill>
                <a:effectLst/>
                <a:latin typeface="Montserrat" panose="00000500000000000000" pitchFamily="2" charset="0"/>
              </a:rPr>
              <a:t>Many extreme outliers/impossible values that do not follow the general trend of the data</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Unable to </a:t>
            </a:r>
            <a:r>
              <a:rPr lang="en-US" sz="1100" b="0" dirty="0" err="1">
                <a:solidFill>
                  <a:schemeClr val="tx1"/>
                </a:solidFill>
                <a:effectLst/>
                <a:latin typeface="Montserrat" panose="00000500000000000000" pitchFamily="2" charset="0"/>
              </a:rPr>
              <a:t>visualise</a:t>
            </a:r>
            <a:r>
              <a:rPr lang="en-US" sz="1100" b="0" dirty="0">
                <a:solidFill>
                  <a:schemeClr val="tx1"/>
                </a:solidFill>
                <a:effectLst/>
                <a:latin typeface="Montserrat" panose="00000500000000000000" pitchFamily="2" charset="0"/>
              </a:rPr>
              <a:t> the general trend of data.</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Further highlights the need to analyze and understand further to handle these values</a:t>
            </a: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marL="342900" lvl="0" algn="l" rtl="0">
              <a:spcBef>
                <a:spcPts val="0"/>
              </a:spcBef>
              <a:spcAft>
                <a:spcPts val="1200"/>
              </a:spcAft>
              <a:buFont typeface="Arial" panose="020B0604020202020204" pitchFamily="34" charset="0"/>
              <a:buChar char="•"/>
            </a:pPr>
            <a:endParaRPr sz="1400" dirty="0"/>
          </a:p>
        </p:txBody>
      </p:sp>
      <p:pic>
        <p:nvPicPr>
          <p:cNvPr id="3" name="Picture 2">
            <a:extLst>
              <a:ext uri="{FF2B5EF4-FFF2-40B4-BE49-F238E27FC236}">
                <a16:creationId xmlns:a16="http://schemas.microsoft.com/office/drawing/2014/main" id="{0470217C-6CA5-27A0-F0F1-8FD04450B1E7}"/>
              </a:ext>
            </a:extLst>
          </p:cNvPr>
          <p:cNvPicPr>
            <a:picLocks noChangeAspect="1"/>
          </p:cNvPicPr>
          <p:nvPr/>
        </p:nvPicPr>
        <p:blipFill>
          <a:blip r:embed="rId3"/>
          <a:stretch>
            <a:fillRect/>
          </a:stretch>
        </p:blipFill>
        <p:spPr>
          <a:xfrm>
            <a:off x="4711459" y="567354"/>
            <a:ext cx="3515882" cy="2421735"/>
          </a:xfrm>
          <a:prstGeom prst="rect">
            <a:avLst/>
          </a:prstGeom>
        </p:spPr>
      </p:pic>
      <p:pic>
        <p:nvPicPr>
          <p:cNvPr id="7" name="Picture 6">
            <a:extLst>
              <a:ext uri="{FF2B5EF4-FFF2-40B4-BE49-F238E27FC236}">
                <a16:creationId xmlns:a16="http://schemas.microsoft.com/office/drawing/2014/main" id="{9FA47415-1974-FFBE-4441-7B19C53D0783}"/>
              </a:ext>
            </a:extLst>
          </p:cNvPr>
          <p:cNvPicPr>
            <a:picLocks noChangeAspect="1"/>
          </p:cNvPicPr>
          <p:nvPr/>
        </p:nvPicPr>
        <p:blipFill>
          <a:blip r:embed="rId4"/>
          <a:stretch>
            <a:fillRect/>
          </a:stretch>
        </p:blipFill>
        <p:spPr>
          <a:xfrm>
            <a:off x="5079146" y="2989089"/>
            <a:ext cx="3061532" cy="2142882"/>
          </a:xfrm>
          <a:prstGeom prst="rect">
            <a:avLst/>
          </a:prstGeom>
        </p:spPr>
      </p:pic>
    </p:spTree>
    <p:extLst>
      <p:ext uri="{BB962C8B-B14F-4D97-AF65-F5344CB8AC3E}">
        <p14:creationId xmlns:p14="http://schemas.microsoft.com/office/powerpoint/2010/main" val="7266963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Outlier and anomaly detection</a:t>
            </a:r>
            <a:endParaRPr dirty="0"/>
          </a:p>
        </p:txBody>
      </p:sp>
      <p:sp>
        <p:nvSpPr>
          <p:cNvPr id="291" name="Google Shape;291;p43"/>
          <p:cNvSpPr txBox="1">
            <a:spLocks noGrp="1"/>
          </p:cNvSpPr>
          <p:nvPr>
            <p:ph type="subTitle" idx="1"/>
          </p:nvPr>
        </p:nvSpPr>
        <p:spPr>
          <a:xfrm>
            <a:off x="166762" y="929766"/>
            <a:ext cx="9095771"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b="0" dirty="0">
                <a:solidFill>
                  <a:schemeClr val="tx1"/>
                </a:solidFill>
                <a:effectLst/>
                <a:latin typeface="Montserrat" panose="00000500000000000000" pitchFamily="2" charset="0"/>
              </a:rPr>
              <a:t>We have come into a conclusion that the extreme negative values in which majority of them can be classified as impossible values are not normal from the analysis above and </a:t>
            </a:r>
            <a:r>
              <a:rPr lang="en-US" sz="1200" b="0" dirty="0" err="1">
                <a:solidFill>
                  <a:schemeClr val="tx1"/>
                </a:solidFill>
                <a:effectLst/>
                <a:latin typeface="Montserrat" panose="00000500000000000000" pitchFamily="2" charset="0"/>
              </a:rPr>
              <a:t>i</a:t>
            </a:r>
            <a:r>
              <a:rPr lang="en-US" sz="1200" b="0" dirty="0">
                <a:solidFill>
                  <a:schemeClr val="tx1"/>
                </a:solidFill>
                <a:effectLst/>
                <a:latin typeface="Montserrat" panose="00000500000000000000" pitchFamily="2" charset="0"/>
              </a:rPr>
              <a:t> will </a:t>
            </a:r>
            <a:r>
              <a:rPr lang="en-US" sz="1200" b="0" dirty="0" err="1">
                <a:solidFill>
                  <a:schemeClr val="tx1"/>
                </a:solidFill>
                <a:effectLst/>
                <a:latin typeface="Montserrat" panose="00000500000000000000" pitchFamily="2" charset="0"/>
              </a:rPr>
              <a:t>summarise</a:t>
            </a:r>
            <a:r>
              <a:rPr lang="en-US" sz="1200" b="0" dirty="0">
                <a:solidFill>
                  <a:schemeClr val="tx1"/>
                </a:solidFill>
                <a:effectLst/>
                <a:latin typeface="Montserrat" panose="00000500000000000000" pitchFamily="2" charset="0"/>
              </a:rPr>
              <a:t> of the possible reasons as below:</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    - Extreme negative temperature values is too cold which is not appropriate and logical</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    - RH - Impossible to be negative, as it ranges only from 0 to 100%</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    - Gases - Can either be missing values/instrumental malfunction (Negative levels of gas concentration estimated by sensor is illogical and impossible)</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    - Drifted data under temperature which are unreliable</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We will now detect outliers/anomalies for any negative values for attributes.</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We will detect any drifted data and extreme negative temperature via `T` &lt; 0, and gases &lt; 0, followed by `RH` &lt;0</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Next, we can see that we have detected 22 rows with both anomalous values and missing observations, hence we will deep dive deeper to see what we can do about it.</a:t>
            </a:r>
          </a:p>
          <a:p>
            <a:pPr marL="342900" lvl="0" algn="l" rtl="0">
              <a:spcBef>
                <a:spcPts val="0"/>
              </a:spcBef>
              <a:spcAft>
                <a:spcPts val="1200"/>
              </a:spcAft>
              <a:buFont typeface="Arial" panose="020B0604020202020204" pitchFamily="34" charset="0"/>
              <a:buChar char="•"/>
            </a:pPr>
            <a:endParaRPr lang="en-SG" sz="1400" dirty="0"/>
          </a:p>
        </p:txBody>
      </p:sp>
      <p:pic>
        <p:nvPicPr>
          <p:cNvPr id="3" name="Picture 2">
            <a:extLst>
              <a:ext uri="{FF2B5EF4-FFF2-40B4-BE49-F238E27FC236}">
                <a16:creationId xmlns:a16="http://schemas.microsoft.com/office/drawing/2014/main" id="{8358F052-C4BA-54B8-AAED-3A3A3D98A417}"/>
              </a:ext>
            </a:extLst>
          </p:cNvPr>
          <p:cNvPicPr>
            <a:picLocks noChangeAspect="1"/>
          </p:cNvPicPr>
          <p:nvPr/>
        </p:nvPicPr>
        <p:blipFill>
          <a:blip r:embed="rId3"/>
          <a:stretch>
            <a:fillRect/>
          </a:stretch>
        </p:blipFill>
        <p:spPr>
          <a:xfrm>
            <a:off x="0" y="3535948"/>
            <a:ext cx="9144000" cy="375222"/>
          </a:xfrm>
          <a:prstGeom prst="rect">
            <a:avLst/>
          </a:prstGeom>
        </p:spPr>
      </p:pic>
      <p:pic>
        <p:nvPicPr>
          <p:cNvPr id="5" name="Picture 4">
            <a:extLst>
              <a:ext uri="{FF2B5EF4-FFF2-40B4-BE49-F238E27FC236}">
                <a16:creationId xmlns:a16="http://schemas.microsoft.com/office/drawing/2014/main" id="{F0938EF8-94F1-FF10-49F1-89C118960D2F}"/>
              </a:ext>
            </a:extLst>
          </p:cNvPr>
          <p:cNvPicPr>
            <a:picLocks noChangeAspect="1"/>
          </p:cNvPicPr>
          <p:nvPr/>
        </p:nvPicPr>
        <p:blipFill>
          <a:blip r:embed="rId4"/>
          <a:stretch>
            <a:fillRect/>
          </a:stretch>
        </p:blipFill>
        <p:spPr>
          <a:xfrm>
            <a:off x="5634305" y="4128380"/>
            <a:ext cx="3509695" cy="1015120"/>
          </a:xfrm>
          <a:prstGeom prst="rect">
            <a:avLst/>
          </a:prstGeom>
        </p:spPr>
      </p:pic>
    </p:spTree>
    <p:extLst>
      <p:ext uri="{BB962C8B-B14F-4D97-AF65-F5344CB8AC3E}">
        <p14:creationId xmlns:p14="http://schemas.microsoft.com/office/powerpoint/2010/main" val="399222980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Methods to deal with outliers/impossible and missing values</a:t>
            </a:r>
            <a:endParaRPr dirty="0"/>
          </a:p>
        </p:txBody>
      </p:sp>
      <p:sp>
        <p:nvSpPr>
          <p:cNvPr id="291" name="Google Shape;291;p43"/>
          <p:cNvSpPr txBox="1">
            <a:spLocks noGrp="1"/>
          </p:cNvSpPr>
          <p:nvPr>
            <p:ph type="subTitle" idx="1"/>
          </p:nvPr>
        </p:nvSpPr>
        <p:spPr>
          <a:xfrm>
            <a:off x="166762" y="929766"/>
            <a:ext cx="8685245" cy="2835409"/>
          </a:xfrm>
          <a:prstGeom prst="rect">
            <a:avLst/>
          </a:prstGeom>
        </p:spPr>
        <p:txBody>
          <a:bodyPr spcFirstLastPara="1" wrap="square" lIns="91425" tIns="91425" rIns="91425" bIns="91425" anchor="t" anchorCtr="0">
            <a:noAutofit/>
          </a:bodyPr>
          <a:lstStyle/>
          <a:p>
            <a:pPr marL="342900" lvl="0" algn="l" rtl="0">
              <a:spcBef>
                <a:spcPts val="0"/>
              </a:spcBef>
              <a:spcAft>
                <a:spcPts val="1200"/>
              </a:spcAft>
              <a:buFont typeface="Arial" panose="020B0604020202020204" pitchFamily="34" charset="0"/>
              <a:buChar char="•"/>
            </a:pPr>
            <a:r>
              <a:rPr lang="en-SG" sz="1400" dirty="0"/>
              <a:t>To visualize anomalies, we plot a line plot. Black dots indicate impossible/</a:t>
            </a:r>
            <a:r>
              <a:rPr lang="en-SG" sz="1400" dirty="0" err="1"/>
              <a:t>errorneous</a:t>
            </a:r>
            <a:r>
              <a:rPr lang="en-SG" sz="1400" dirty="0"/>
              <a:t> values.</a:t>
            </a:r>
          </a:p>
          <a:p>
            <a:pPr marL="342900" lvl="0" algn="l" rtl="0">
              <a:spcBef>
                <a:spcPts val="0"/>
              </a:spcBef>
              <a:spcAft>
                <a:spcPts val="1200"/>
              </a:spcAft>
              <a:buFont typeface="Arial" panose="020B0604020202020204" pitchFamily="34" charset="0"/>
              <a:buChar char="•"/>
            </a:pPr>
            <a:r>
              <a:rPr lang="en-US" sz="1200" b="0" dirty="0">
                <a:solidFill>
                  <a:schemeClr val="tx1"/>
                </a:solidFill>
                <a:effectLst/>
                <a:latin typeface="Montserrat" panose="00000500000000000000" pitchFamily="2" charset="0"/>
              </a:rPr>
              <a:t>As mentioned, earlier we are facing the problem of having impossible and missing values.</a:t>
            </a:r>
          </a:p>
          <a:p>
            <a:pPr marL="114300" indent="0" algn="l"/>
            <a:r>
              <a:rPr lang="en-US" sz="1200" b="1" dirty="0">
                <a:solidFill>
                  <a:schemeClr val="tx1"/>
                </a:solidFill>
                <a:effectLst/>
                <a:latin typeface="Montserrat" panose="00000500000000000000" pitchFamily="2" charset="0"/>
              </a:rPr>
              <a:t>Methodology:</a:t>
            </a: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r>
              <a:rPr lang="en-US" sz="1200" b="0" dirty="0">
                <a:solidFill>
                  <a:schemeClr val="tx1"/>
                </a:solidFill>
                <a:effectLst/>
                <a:latin typeface="Montserrat" panose="00000500000000000000" pitchFamily="2" charset="0"/>
              </a:rPr>
              <a:t>1. We will first clean impossible, drifted and missing values, then further perform time series analysis, to </a:t>
            </a:r>
            <a:r>
              <a:rPr lang="en-US" sz="1200" b="1" dirty="0">
                <a:solidFill>
                  <a:schemeClr val="tx1"/>
                </a:solidFill>
                <a:effectLst/>
                <a:latin typeface="Montserrat" panose="00000500000000000000" pitchFamily="2" charset="0"/>
              </a:rPr>
              <a:t>determine if we need to further handle any possible outliers/deviations that would distort the general trend of the data.</a:t>
            </a: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r>
              <a:rPr lang="en-US" sz="1200" b="1" dirty="0">
                <a:solidFill>
                  <a:schemeClr val="tx1"/>
                </a:solidFill>
                <a:effectLst/>
                <a:latin typeface="Montserrat" panose="00000500000000000000" pitchFamily="2" charset="0"/>
              </a:rPr>
              <a:t>We can deal with impossible and missing values by selecting one of the following methods:</a:t>
            </a: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r>
              <a:rPr lang="en-US" sz="1200" b="0" dirty="0">
                <a:solidFill>
                  <a:schemeClr val="tx1"/>
                </a:solidFill>
                <a:effectLst/>
                <a:latin typeface="Montserrat" panose="00000500000000000000" pitchFamily="2" charset="0"/>
              </a:rPr>
              <a:t>    - Perform interpolation</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    - Ignore outliers (not a good idea)</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    - Forward fill</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    - Dropping (bad solution as it will disrupt the time series, by creating holes in data, we will end up with sequences with many missing data points.)</a:t>
            </a:r>
          </a:p>
          <a:p>
            <a:pPr marL="342900" lvl="0" algn="l" rtl="0">
              <a:spcBef>
                <a:spcPts val="0"/>
              </a:spcBef>
              <a:spcAft>
                <a:spcPts val="1200"/>
              </a:spcAft>
              <a:buFont typeface="Arial" panose="020B0604020202020204" pitchFamily="34" charset="0"/>
              <a:buChar char="•"/>
            </a:pPr>
            <a:endParaRPr lang="en-SG" sz="1400" dirty="0"/>
          </a:p>
        </p:txBody>
      </p:sp>
      <p:pic>
        <p:nvPicPr>
          <p:cNvPr id="4" name="Picture 3">
            <a:extLst>
              <a:ext uri="{FF2B5EF4-FFF2-40B4-BE49-F238E27FC236}">
                <a16:creationId xmlns:a16="http://schemas.microsoft.com/office/drawing/2014/main" id="{0CC01F24-FFD5-D413-D511-510F366DA3DA}"/>
              </a:ext>
            </a:extLst>
          </p:cNvPr>
          <p:cNvPicPr>
            <a:picLocks noChangeAspect="1"/>
          </p:cNvPicPr>
          <p:nvPr/>
        </p:nvPicPr>
        <p:blipFill>
          <a:blip r:embed="rId3"/>
          <a:stretch>
            <a:fillRect/>
          </a:stretch>
        </p:blipFill>
        <p:spPr>
          <a:xfrm>
            <a:off x="4364531" y="3434763"/>
            <a:ext cx="4779469" cy="1595878"/>
          </a:xfrm>
          <a:prstGeom prst="rect">
            <a:avLst/>
          </a:prstGeom>
        </p:spPr>
      </p:pic>
    </p:spTree>
    <p:extLst>
      <p:ext uri="{BB962C8B-B14F-4D97-AF65-F5344CB8AC3E}">
        <p14:creationId xmlns:p14="http://schemas.microsoft.com/office/powerpoint/2010/main" val="23757538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Methods to deal with outliers/impossible and missing values</a:t>
            </a:r>
            <a:endParaRPr dirty="0"/>
          </a:p>
        </p:txBody>
      </p:sp>
      <p:sp>
        <p:nvSpPr>
          <p:cNvPr id="291" name="Google Shape;291;p43"/>
          <p:cNvSpPr txBox="1">
            <a:spLocks noGrp="1"/>
          </p:cNvSpPr>
          <p:nvPr>
            <p:ph type="subTitle" idx="1"/>
          </p:nvPr>
        </p:nvSpPr>
        <p:spPr>
          <a:xfrm>
            <a:off x="166762" y="929766"/>
            <a:ext cx="6818025" cy="2835409"/>
          </a:xfrm>
          <a:prstGeom prst="rect">
            <a:avLst/>
          </a:prstGeom>
        </p:spPr>
        <p:txBody>
          <a:bodyPr spcFirstLastPara="1" wrap="square" lIns="91425" tIns="91425" rIns="91425" bIns="91425" anchor="t" anchorCtr="0">
            <a:noAutofit/>
          </a:bodyPr>
          <a:lstStyle/>
          <a:p>
            <a:pPr marL="342900" lvl="0" algn="l" rtl="0">
              <a:spcBef>
                <a:spcPts val="0"/>
              </a:spcBef>
              <a:spcAft>
                <a:spcPts val="1200"/>
              </a:spcAft>
              <a:buFont typeface="Arial" panose="020B0604020202020204" pitchFamily="34" charset="0"/>
              <a:buChar char="•"/>
            </a:pPr>
            <a:r>
              <a:rPr lang="en-SG" sz="1400" dirty="0"/>
              <a:t>Finally, we choose interpolation with parameter of method = time.</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(Works on daily and higher resolution data to interpolate given length of interval)</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There are 22 instances under each variable that has impossible/missing values.</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Use interpolate(`method = time`) and `</a:t>
            </a:r>
            <a:r>
              <a:rPr lang="en-US" sz="1200" b="0" dirty="0" err="1">
                <a:solidFill>
                  <a:schemeClr val="tx1"/>
                </a:solidFill>
                <a:effectLst/>
                <a:latin typeface="Montserrat" panose="00000500000000000000" pitchFamily="2" charset="0"/>
              </a:rPr>
              <a:t>limit_direction</a:t>
            </a:r>
            <a:r>
              <a:rPr lang="en-US" sz="1200" b="0" dirty="0">
                <a:solidFill>
                  <a:schemeClr val="tx1"/>
                </a:solidFill>
                <a:effectLst/>
                <a:latin typeface="Montserrat" panose="00000500000000000000" pitchFamily="2" charset="0"/>
              </a:rPr>
              <a:t> = forward`.</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This is done as we should not use future values to interpolate past values in time series data.</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Moreover, we first set the all the missing and impossible values to null. Directly interpolating the missing values without setting to `</a:t>
            </a:r>
            <a:r>
              <a:rPr lang="en-US" sz="1200" b="0" dirty="0" err="1">
                <a:solidFill>
                  <a:schemeClr val="tx1"/>
                </a:solidFill>
                <a:effectLst/>
                <a:latin typeface="Montserrat" panose="00000500000000000000" pitchFamily="2" charset="0"/>
              </a:rPr>
              <a:t>np.nan</a:t>
            </a:r>
            <a:r>
              <a:rPr lang="en-US" sz="1200" b="0" dirty="0">
                <a:solidFill>
                  <a:schemeClr val="tx1"/>
                </a:solidFill>
                <a:effectLst/>
                <a:latin typeface="Montserrat" panose="00000500000000000000" pitchFamily="2" charset="0"/>
              </a:rPr>
              <a:t>` is not ideal. This is because the previous value may be an impossible or </a:t>
            </a:r>
            <a:r>
              <a:rPr lang="en-US" sz="1200" b="0" dirty="0" err="1">
                <a:solidFill>
                  <a:schemeClr val="tx1"/>
                </a:solidFill>
                <a:effectLst/>
                <a:latin typeface="Montserrat" panose="00000500000000000000" pitchFamily="2" charset="0"/>
              </a:rPr>
              <a:t>errorneous</a:t>
            </a:r>
            <a:r>
              <a:rPr lang="en-US" sz="1200" b="0" dirty="0">
                <a:solidFill>
                  <a:schemeClr val="tx1"/>
                </a:solidFill>
                <a:effectLst/>
                <a:latin typeface="Montserrat" panose="00000500000000000000" pitchFamily="2" charset="0"/>
              </a:rPr>
              <a:t> value. This is why we set everything to </a:t>
            </a:r>
            <a:r>
              <a:rPr lang="en-US" sz="1200" b="0" dirty="0" err="1">
                <a:solidFill>
                  <a:schemeClr val="tx1"/>
                </a:solidFill>
                <a:effectLst/>
                <a:latin typeface="Montserrat" panose="00000500000000000000" pitchFamily="2" charset="0"/>
              </a:rPr>
              <a:t>np.nan</a:t>
            </a:r>
            <a:r>
              <a:rPr lang="en-US" sz="1200" b="0" dirty="0">
                <a:solidFill>
                  <a:schemeClr val="tx1"/>
                </a:solidFill>
                <a:effectLst/>
                <a:latin typeface="Montserrat" panose="00000500000000000000" pitchFamily="2" charset="0"/>
              </a:rPr>
              <a:t> first.</a:t>
            </a:r>
          </a:p>
          <a:p>
            <a:pPr marL="342900" lvl="0" algn="l" rtl="0">
              <a:spcBef>
                <a:spcPts val="0"/>
              </a:spcBef>
              <a:spcAft>
                <a:spcPts val="1200"/>
              </a:spcAft>
              <a:buFont typeface="Arial" panose="020B0604020202020204" pitchFamily="34" charset="0"/>
              <a:buChar char="•"/>
            </a:pPr>
            <a:endParaRPr lang="en-SG" sz="1400" dirty="0"/>
          </a:p>
        </p:txBody>
      </p:sp>
      <p:pic>
        <p:nvPicPr>
          <p:cNvPr id="4" name="Picture 3">
            <a:extLst>
              <a:ext uri="{FF2B5EF4-FFF2-40B4-BE49-F238E27FC236}">
                <a16:creationId xmlns:a16="http://schemas.microsoft.com/office/drawing/2014/main" id="{0CC01F24-FFD5-D413-D511-510F366DA3DA}"/>
              </a:ext>
            </a:extLst>
          </p:cNvPr>
          <p:cNvPicPr>
            <a:picLocks noChangeAspect="1"/>
          </p:cNvPicPr>
          <p:nvPr/>
        </p:nvPicPr>
        <p:blipFill>
          <a:blip r:embed="rId3"/>
          <a:stretch>
            <a:fillRect/>
          </a:stretch>
        </p:blipFill>
        <p:spPr>
          <a:xfrm>
            <a:off x="4364531" y="3434763"/>
            <a:ext cx="4779469" cy="1595878"/>
          </a:xfrm>
          <a:prstGeom prst="rect">
            <a:avLst/>
          </a:prstGeom>
        </p:spPr>
      </p:pic>
      <p:pic>
        <p:nvPicPr>
          <p:cNvPr id="3" name="Picture 2">
            <a:extLst>
              <a:ext uri="{FF2B5EF4-FFF2-40B4-BE49-F238E27FC236}">
                <a16:creationId xmlns:a16="http://schemas.microsoft.com/office/drawing/2014/main" id="{0788CFE0-DF5A-2021-E229-AE28757ECEF1}"/>
              </a:ext>
            </a:extLst>
          </p:cNvPr>
          <p:cNvPicPr>
            <a:picLocks noChangeAspect="1"/>
          </p:cNvPicPr>
          <p:nvPr/>
        </p:nvPicPr>
        <p:blipFill>
          <a:blip r:embed="rId4"/>
          <a:stretch>
            <a:fillRect/>
          </a:stretch>
        </p:blipFill>
        <p:spPr>
          <a:xfrm>
            <a:off x="7210155" y="848126"/>
            <a:ext cx="1933845" cy="2589519"/>
          </a:xfrm>
          <a:prstGeom prst="rect">
            <a:avLst/>
          </a:prstGeom>
        </p:spPr>
      </p:pic>
    </p:spTree>
    <p:extLst>
      <p:ext uri="{BB962C8B-B14F-4D97-AF65-F5344CB8AC3E}">
        <p14:creationId xmlns:p14="http://schemas.microsoft.com/office/powerpoint/2010/main" val="2780885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Correlation matrix</a:t>
            </a:r>
            <a:endParaRPr dirty="0"/>
          </a:p>
        </p:txBody>
      </p:sp>
      <p:sp>
        <p:nvSpPr>
          <p:cNvPr id="291" name="Google Shape;291;p43"/>
          <p:cNvSpPr txBox="1">
            <a:spLocks noGrp="1"/>
          </p:cNvSpPr>
          <p:nvPr>
            <p:ph type="subTitle" idx="1"/>
          </p:nvPr>
        </p:nvSpPr>
        <p:spPr>
          <a:xfrm>
            <a:off x="-130629" y="737665"/>
            <a:ext cx="6016600"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b="0" dirty="0">
                <a:solidFill>
                  <a:schemeClr val="tx1"/>
                </a:solidFill>
                <a:effectLst/>
                <a:latin typeface="Montserrat" panose="00000500000000000000" pitchFamily="2" charset="0"/>
              </a:rPr>
              <a:t>Upon further research: We need to be suspicious when we come across time-bound data having multiple variables, as such we need to use the percentage change to calculate the correlation instead.</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This is to avoid a </a:t>
            </a:r>
            <a:r>
              <a:rPr lang="en-US" sz="1200" b="0" dirty="0" err="1">
                <a:solidFill>
                  <a:schemeClr val="tx1"/>
                </a:solidFill>
                <a:effectLst/>
                <a:latin typeface="Montserrat" panose="00000500000000000000" pitchFamily="2" charset="0"/>
              </a:rPr>
              <a:t>phenomenom</a:t>
            </a:r>
            <a:r>
              <a:rPr lang="en-US" sz="1200" b="0" dirty="0">
                <a:solidFill>
                  <a:schemeClr val="tx1"/>
                </a:solidFill>
                <a:effectLst/>
                <a:latin typeface="Montserrat" panose="00000500000000000000" pitchFamily="2" charset="0"/>
              </a:rPr>
              <a:t> called spurious relationship, in which two or more variables are associated but not causally related, likely due to unseen factors. In this case, there would be false correlations due to within series dependance.</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The problem about spurious correlation is that series can appear correlated, but the correlation itself is not meaningful.</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We will use Spearman correlation coefficient, as they are more robust than the Pearson coefficient. Pearson measures linear dependence where Spearman measure are invariant by monotonous transforms of variables.</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Using </a:t>
            </a:r>
            <a:r>
              <a:rPr lang="en-US" sz="1200" b="0" dirty="0" err="1">
                <a:solidFill>
                  <a:schemeClr val="tx1"/>
                </a:solidFill>
                <a:effectLst/>
                <a:latin typeface="Montserrat" panose="00000500000000000000" pitchFamily="2" charset="0"/>
              </a:rPr>
              <a:t>pearson</a:t>
            </a:r>
            <a:r>
              <a:rPr lang="en-US" sz="1200" b="0" dirty="0">
                <a:solidFill>
                  <a:schemeClr val="tx1"/>
                </a:solidFill>
                <a:effectLst/>
                <a:latin typeface="Montserrat" panose="00000500000000000000" pitchFamily="2" charset="0"/>
              </a:rPr>
              <a:t> coefficient may likely give us misleading results.</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Observe that change in O3 levels are highly correlated with HC with a correlation of 0.94</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Gases are generally correlated with very high correlation.</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An increase/decrease in concentration of may also lead to increase/decrease in another gas levels as they participate in chemical reactions that can consume or produce the gas</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Moreover, Temperature and RH have weak correlation with all the other gases.</a:t>
            </a: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marL="342900" lvl="0" algn="l" rtl="0">
              <a:spcBef>
                <a:spcPts val="0"/>
              </a:spcBef>
              <a:spcAft>
                <a:spcPts val="1200"/>
              </a:spcAft>
              <a:buFont typeface="Arial" panose="020B0604020202020204" pitchFamily="34" charset="0"/>
              <a:buChar char="•"/>
            </a:pPr>
            <a:endParaRPr lang="en-SG" sz="1400" dirty="0"/>
          </a:p>
        </p:txBody>
      </p:sp>
      <p:pic>
        <p:nvPicPr>
          <p:cNvPr id="5" name="Picture 4">
            <a:extLst>
              <a:ext uri="{FF2B5EF4-FFF2-40B4-BE49-F238E27FC236}">
                <a16:creationId xmlns:a16="http://schemas.microsoft.com/office/drawing/2014/main" id="{EB89548B-9529-4B7C-6A40-6D85BA9FB221}"/>
              </a:ext>
            </a:extLst>
          </p:cNvPr>
          <p:cNvPicPr>
            <a:picLocks noChangeAspect="1"/>
          </p:cNvPicPr>
          <p:nvPr/>
        </p:nvPicPr>
        <p:blipFill>
          <a:blip r:embed="rId3"/>
          <a:stretch>
            <a:fillRect/>
          </a:stretch>
        </p:blipFill>
        <p:spPr>
          <a:xfrm>
            <a:off x="5885971" y="1406178"/>
            <a:ext cx="3258030" cy="2384805"/>
          </a:xfrm>
          <a:prstGeom prst="rect">
            <a:avLst/>
          </a:prstGeom>
        </p:spPr>
      </p:pic>
    </p:spTree>
    <p:extLst>
      <p:ext uri="{BB962C8B-B14F-4D97-AF65-F5344CB8AC3E}">
        <p14:creationId xmlns:p14="http://schemas.microsoft.com/office/powerpoint/2010/main" val="3352948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Time series analysis</a:t>
            </a:r>
            <a:endParaRPr dirty="0"/>
          </a:p>
        </p:txBody>
      </p:sp>
      <p:sp>
        <p:nvSpPr>
          <p:cNvPr id="291" name="Google Shape;291;p43"/>
          <p:cNvSpPr txBox="1">
            <a:spLocks noGrp="1"/>
          </p:cNvSpPr>
          <p:nvPr>
            <p:ph type="subTitle" idx="1"/>
          </p:nvPr>
        </p:nvSpPr>
        <p:spPr>
          <a:xfrm>
            <a:off x="-130629" y="737665"/>
            <a:ext cx="4848626"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SG" sz="1200" dirty="0">
                <a:solidFill>
                  <a:schemeClr val="tx1"/>
                </a:solidFill>
                <a:latin typeface="Montserrat" panose="00000500000000000000" pitchFamily="2" charset="0"/>
              </a:rPr>
              <a:t>After interpolation, </a:t>
            </a:r>
            <a:r>
              <a:rPr lang="en-US" sz="1200" b="0" dirty="0">
                <a:solidFill>
                  <a:schemeClr val="tx1"/>
                </a:solidFill>
                <a:effectLst/>
                <a:latin typeface="Montserrat" panose="00000500000000000000" pitchFamily="2" charset="0"/>
              </a:rPr>
              <a:t>Trends seems to be more 'smooth' and consistent after handling the outliers, however there are still some instances where the recordings deviate slightly away from the normal trend. However, </a:t>
            </a:r>
            <a:r>
              <a:rPr lang="en-US" sz="1200" b="1" dirty="0">
                <a:solidFill>
                  <a:schemeClr val="tx1"/>
                </a:solidFill>
                <a:effectLst/>
                <a:latin typeface="Montserrat" panose="00000500000000000000" pitchFamily="2" charset="0"/>
              </a:rPr>
              <a:t>we will NOT handle or bother these deviations as I want the final model to also be robust in a way that it is familiar with such the trend of such slight deviations. On the other hand, if we carefully clean all the slight anomalies and deviations, this may severely limit the model in predicting outliers and deviations, therefore not generalizing well during model deployment. As such, I WILL leave the data as it is, and will not remove/handle anything else.</a:t>
            </a:r>
            <a:endParaRPr lang="en-US" sz="1200" b="0" dirty="0">
              <a:solidFill>
                <a:schemeClr val="tx1"/>
              </a:solidFill>
              <a:effectLst/>
              <a:latin typeface="Montserrat" panose="00000500000000000000" pitchFamily="2" charset="0"/>
            </a:endParaRPr>
          </a:p>
          <a:p>
            <a:pPr marL="342900" algn="l">
              <a:spcAft>
                <a:spcPts val="1200"/>
              </a:spcAft>
              <a:buFont typeface="Arial" panose="020B0604020202020204" pitchFamily="34" charset="0"/>
              <a:buChar char="•"/>
            </a:pPr>
            <a:r>
              <a:rPr lang="en-US" sz="1200" b="0" dirty="0">
                <a:solidFill>
                  <a:schemeClr val="tx1"/>
                </a:solidFill>
                <a:effectLst/>
                <a:latin typeface="Montserrat" panose="00000500000000000000" pitchFamily="2" charset="0"/>
              </a:rPr>
              <a:t>Using </a:t>
            </a:r>
            <a:r>
              <a:rPr lang="en-US" sz="1200" b="0" dirty="0" err="1">
                <a:solidFill>
                  <a:schemeClr val="tx1"/>
                </a:solidFill>
                <a:effectLst/>
                <a:latin typeface="Montserrat" panose="00000500000000000000" pitchFamily="2" charset="0"/>
              </a:rPr>
              <a:t>tukey</a:t>
            </a:r>
            <a:r>
              <a:rPr lang="en-US" sz="1200" b="0" dirty="0">
                <a:solidFill>
                  <a:schemeClr val="tx1"/>
                </a:solidFill>
                <a:effectLst/>
                <a:latin typeface="Montserrat" panose="00000500000000000000" pitchFamily="2" charset="0"/>
              </a:rPr>
              <a:t> fences, </a:t>
            </a:r>
            <a:r>
              <a:rPr lang="en-US" sz="1200" dirty="0">
                <a:solidFill>
                  <a:schemeClr val="tx1"/>
                </a:solidFill>
                <a:latin typeface="Montserrat" panose="00000500000000000000" pitchFamily="2" charset="0"/>
              </a:rPr>
              <a:t>we can detect the small deviations. </a:t>
            </a:r>
            <a:r>
              <a:rPr lang="en-US" sz="1200" b="0" dirty="0">
                <a:solidFill>
                  <a:schemeClr val="tx1"/>
                </a:solidFill>
                <a:effectLst/>
                <a:latin typeface="Montserrat" panose="00000500000000000000" pitchFamily="2" charset="0"/>
              </a:rPr>
              <a:t>We immediately note that the slight deviations for each attribute are normal &amp; logical and we will keep these values to hopefully produce a model that can be robust in a way that it is familiar in predicting and dealing with small outliers, which allows the model to generalize well when deployment.</a:t>
            </a:r>
          </a:p>
          <a:p>
            <a:pPr marL="342900" lvl="0" algn="l" rtl="0">
              <a:spcBef>
                <a:spcPts val="0"/>
              </a:spcBef>
              <a:spcAft>
                <a:spcPts val="1200"/>
              </a:spcAft>
              <a:buFont typeface="Arial" panose="020B0604020202020204" pitchFamily="34" charset="0"/>
              <a:buChar char="•"/>
            </a:pPr>
            <a:endParaRPr lang="en-SG" sz="1400" dirty="0"/>
          </a:p>
        </p:txBody>
      </p:sp>
      <p:pic>
        <p:nvPicPr>
          <p:cNvPr id="3" name="Picture 2">
            <a:extLst>
              <a:ext uri="{FF2B5EF4-FFF2-40B4-BE49-F238E27FC236}">
                <a16:creationId xmlns:a16="http://schemas.microsoft.com/office/drawing/2014/main" id="{7ED27082-7BA8-05C8-CC37-6BAA7DE2C484}"/>
              </a:ext>
            </a:extLst>
          </p:cNvPr>
          <p:cNvPicPr>
            <a:picLocks noChangeAspect="1"/>
          </p:cNvPicPr>
          <p:nvPr/>
        </p:nvPicPr>
        <p:blipFill>
          <a:blip r:embed="rId3"/>
          <a:stretch>
            <a:fillRect/>
          </a:stretch>
        </p:blipFill>
        <p:spPr>
          <a:xfrm>
            <a:off x="5179039" y="631708"/>
            <a:ext cx="3909828" cy="4298256"/>
          </a:xfrm>
          <a:prstGeom prst="rect">
            <a:avLst/>
          </a:prstGeom>
        </p:spPr>
      </p:pic>
    </p:spTree>
    <p:extLst>
      <p:ext uri="{BB962C8B-B14F-4D97-AF65-F5344CB8AC3E}">
        <p14:creationId xmlns:p14="http://schemas.microsoft.com/office/powerpoint/2010/main" val="15072042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Time series analysis</a:t>
            </a:r>
            <a:endParaRPr dirty="0"/>
          </a:p>
        </p:txBody>
      </p:sp>
      <p:sp>
        <p:nvSpPr>
          <p:cNvPr id="291" name="Google Shape;291;p43"/>
          <p:cNvSpPr txBox="1">
            <a:spLocks noGrp="1"/>
          </p:cNvSpPr>
          <p:nvPr>
            <p:ph type="subTitle" idx="1"/>
          </p:nvPr>
        </p:nvSpPr>
        <p:spPr>
          <a:xfrm>
            <a:off x="107576" y="1077205"/>
            <a:ext cx="4848626"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b="0" dirty="0">
                <a:solidFill>
                  <a:schemeClr val="tx1"/>
                </a:solidFill>
                <a:effectLst/>
                <a:latin typeface="Montserrat" panose="00000500000000000000" pitchFamily="2" charset="0"/>
              </a:rPr>
              <a:t>We note now that after preprocessing, the variables are less skewed. And that the general trend of the data can be observed.</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Variables generally follow a near normal distribution.</a:t>
            </a:r>
          </a:p>
          <a:p>
            <a:pPr algn="l">
              <a:buFont typeface="Arial" panose="020B0604020202020204" pitchFamily="34" charset="0"/>
              <a:buChar char="•"/>
            </a:pPr>
            <a:r>
              <a:rPr lang="en-US" sz="1200" b="0" dirty="0" err="1">
                <a:solidFill>
                  <a:schemeClr val="tx1"/>
                </a:solidFill>
                <a:effectLst/>
                <a:latin typeface="Montserrat" panose="00000500000000000000" pitchFamily="2" charset="0"/>
              </a:rPr>
              <a:t>Prescense</a:t>
            </a:r>
            <a:r>
              <a:rPr lang="en-US" sz="1200" b="0" dirty="0">
                <a:solidFill>
                  <a:schemeClr val="tx1"/>
                </a:solidFill>
                <a:effectLst/>
                <a:latin typeface="Montserrat" panose="00000500000000000000" pitchFamily="2" charset="0"/>
              </a:rPr>
              <a:t> of some correlation can be observed between several gases as mentioned earlier.</a:t>
            </a:r>
          </a:p>
          <a:p>
            <a:pPr marL="342900" lvl="0" algn="l" rtl="0">
              <a:spcBef>
                <a:spcPts val="0"/>
              </a:spcBef>
              <a:spcAft>
                <a:spcPts val="1200"/>
              </a:spcAft>
              <a:buFont typeface="Arial" panose="020B0604020202020204" pitchFamily="34" charset="0"/>
              <a:buChar char="•"/>
            </a:pPr>
            <a:endParaRPr lang="en-SG" sz="1400" dirty="0"/>
          </a:p>
        </p:txBody>
      </p:sp>
      <p:pic>
        <p:nvPicPr>
          <p:cNvPr id="4" name="Picture 3">
            <a:extLst>
              <a:ext uri="{FF2B5EF4-FFF2-40B4-BE49-F238E27FC236}">
                <a16:creationId xmlns:a16="http://schemas.microsoft.com/office/drawing/2014/main" id="{91F6BFEF-65BE-F064-E787-72160E5C409D}"/>
              </a:ext>
            </a:extLst>
          </p:cNvPr>
          <p:cNvPicPr>
            <a:picLocks noChangeAspect="1"/>
          </p:cNvPicPr>
          <p:nvPr/>
        </p:nvPicPr>
        <p:blipFill>
          <a:blip r:embed="rId3"/>
          <a:stretch>
            <a:fillRect/>
          </a:stretch>
        </p:blipFill>
        <p:spPr>
          <a:xfrm>
            <a:off x="5583918" y="2681728"/>
            <a:ext cx="3560082" cy="2461772"/>
          </a:xfrm>
          <a:prstGeom prst="rect">
            <a:avLst/>
          </a:prstGeom>
        </p:spPr>
      </p:pic>
    </p:spTree>
    <p:extLst>
      <p:ext uri="{BB962C8B-B14F-4D97-AF65-F5344CB8AC3E}">
        <p14:creationId xmlns:p14="http://schemas.microsoft.com/office/powerpoint/2010/main" val="3701926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subTitle" idx="1"/>
          </p:nvPr>
        </p:nvSpPr>
        <p:spPr>
          <a:xfrm>
            <a:off x="507146" y="1148354"/>
            <a:ext cx="7779324" cy="2379900"/>
          </a:xfrm>
          <a:prstGeom prst="rect">
            <a:avLst/>
          </a:prstGeom>
        </p:spPr>
        <p:txBody>
          <a:bodyPr spcFirstLastPara="1" wrap="square" lIns="91425" tIns="91425" rIns="91425" bIns="91425" anchor="t" anchorCtr="0">
            <a:noAutofit/>
          </a:bodyPr>
          <a:lstStyle/>
          <a:p>
            <a:pPr>
              <a:buFont typeface="+mj-lt"/>
              <a:buAutoNum type="arabicPeriod"/>
            </a:pPr>
            <a:r>
              <a:rPr lang="en-US" b="1" i="1" u="sng" dirty="0">
                <a:solidFill>
                  <a:schemeClr val="tx1"/>
                </a:solidFill>
                <a:effectLst/>
                <a:latin typeface="Montserrat" panose="00000500000000000000" pitchFamily="2" charset="0"/>
              </a:rPr>
              <a:t>Can we develop a useful tool/asset that will prove useful for relevant health officials by predicting the air pollutant concentrations levels so that we can assist in safeguarding the lives of others by taking preparatory measures beforehand?</a:t>
            </a:r>
            <a:endParaRPr lang="en-US" b="1" u="sng" dirty="0">
              <a:solidFill>
                <a:schemeClr val="tx1"/>
              </a:solidFill>
              <a:effectLst/>
              <a:latin typeface="Montserrat" panose="00000500000000000000" pitchFamily="2" charset="0"/>
            </a:endParaRPr>
          </a:p>
          <a:p>
            <a:pPr>
              <a:buFont typeface="+mj-lt"/>
              <a:buAutoNum type="arabicPeriod"/>
            </a:pPr>
            <a:r>
              <a:rPr lang="en-SG" dirty="0"/>
              <a:t>Immediate Tasks – U</a:t>
            </a:r>
            <a:r>
              <a:rPr lang="en-US" b="0" dirty="0">
                <a:solidFill>
                  <a:schemeClr val="tx1"/>
                </a:solidFill>
                <a:effectLst/>
                <a:latin typeface="Montserrat" panose="00000500000000000000" pitchFamily="2" charset="0"/>
              </a:rPr>
              <a:t>se air-pollution dataset to train a time series model for future air pollution forecasting.</a:t>
            </a:r>
            <a:endParaRPr lang="en-SG" dirty="0"/>
          </a:p>
          <a:p>
            <a:pPr>
              <a:buFont typeface="+mj-lt"/>
              <a:buAutoNum type="arabicPeriod"/>
            </a:pPr>
            <a:r>
              <a:rPr lang="en-US" b="0" dirty="0">
                <a:solidFill>
                  <a:schemeClr val="tx1"/>
                </a:solidFill>
                <a:effectLst/>
                <a:latin typeface="Montserrat" panose="00000500000000000000" pitchFamily="2" charset="0"/>
              </a:rPr>
              <a:t>The training dataset is very similar to the UCI repository `Air quality dataset`, which consists of 328 observations from March 2016 to February 2017 with daily average concentrations for Carbon monoxide, Hydrocarbons, Ozone, Nitrogen dioxide (NO2). `Temperature` and `Relative Humidity` recordings are provided as well. Test set, on the other hand consist of 63 observations from February 2017 to April 2017.</a:t>
            </a:r>
          </a:p>
          <a:p>
            <a:pPr>
              <a:buFont typeface="+mj-lt"/>
              <a:buAutoNum type="arabicPeriod"/>
            </a:pPr>
            <a:endParaRPr lang="en-US" b="0" dirty="0">
              <a:solidFill>
                <a:schemeClr val="tx1"/>
              </a:solidFill>
              <a:effectLst/>
              <a:latin typeface="Montserrat" panose="00000500000000000000" pitchFamily="2" charset="0"/>
            </a:endParaRPr>
          </a:p>
          <a:p>
            <a:pPr marL="285750" indent="-285750"/>
            <a:endParaRPr lang="en-SG" dirty="0"/>
          </a:p>
          <a:p>
            <a:pPr marL="285750" indent="-285750"/>
            <a:endParaRPr lang="en-SG" dirty="0"/>
          </a:p>
        </p:txBody>
      </p:sp>
      <p:sp>
        <p:nvSpPr>
          <p:cNvPr id="303" name="Google Shape;303;p45"/>
          <p:cNvSpPr txBox="1">
            <a:spLocks noGrp="1"/>
          </p:cNvSpPr>
          <p:nvPr>
            <p:ph type="title"/>
          </p:nvPr>
        </p:nvSpPr>
        <p:spPr>
          <a:xfrm>
            <a:off x="713224" y="445025"/>
            <a:ext cx="80573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Prediction task and background research</a:t>
            </a:r>
            <a:endParaRPr dirty="0"/>
          </a:p>
        </p:txBody>
      </p:sp>
      <p:pic>
        <p:nvPicPr>
          <p:cNvPr id="4" name="Picture 3">
            <a:extLst>
              <a:ext uri="{FF2B5EF4-FFF2-40B4-BE49-F238E27FC236}">
                <a16:creationId xmlns:a16="http://schemas.microsoft.com/office/drawing/2014/main" id="{100EBA40-BE0B-AEF6-34E3-C973ACD18B44}"/>
              </a:ext>
            </a:extLst>
          </p:cNvPr>
          <p:cNvPicPr>
            <a:picLocks noChangeAspect="1"/>
          </p:cNvPicPr>
          <p:nvPr/>
        </p:nvPicPr>
        <p:blipFill>
          <a:blip r:embed="rId3"/>
          <a:stretch>
            <a:fillRect/>
          </a:stretch>
        </p:blipFill>
        <p:spPr>
          <a:xfrm>
            <a:off x="5755341" y="3658883"/>
            <a:ext cx="3311818" cy="1484617"/>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Time series analysis</a:t>
            </a:r>
            <a:endParaRPr dirty="0"/>
          </a:p>
        </p:txBody>
      </p:sp>
      <p:sp>
        <p:nvSpPr>
          <p:cNvPr id="291" name="Google Shape;291;p43"/>
          <p:cNvSpPr txBox="1">
            <a:spLocks noGrp="1"/>
          </p:cNvSpPr>
          <p:nvPr>
            <p:ph type="subTitle" idx="1"/>
          </p:nvPr>
        </p:nvSpPr>
        <p:spPr>
          <a:xfrm>
            <a:off x="-1" y="785211"/>
            <a:ext cx="8698327"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SG" sz="1400" dirty="0"/>
              <a:t>Decomposing time series into 3 components is crucial to improve forecast accuracy.</a:t>
            </a:r>
            <a:r>
              <a:rPr lang="en-US" sz="1200" b="0" dirty="0">
                <a:solidFill>
                  <a:srgbClr val="6796E6"/>
                </a:solidFill>
                <a:effectLst/>
                <a:latin typeface="Consolas" panose="020B0609020204030204" pitchFamily="49" charset="0"/>
              </a:rPr>
              <a:t> </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The trend of a time series refers to the direction in which the time series is heading. Time series can have a positive/increasing or a negative/decreasing trend, but can also have no trend.</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Seasonal - Refers to data that rises and falls (repeated patterns) at consistent frequencies. It could be due to month of the year, day of a month, weekend. In other words, seasonal variation are cycles that repeat regularly over time.</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The remainder is </a:t>
            </a:r>
            <a:r>
              <a:rPr lang="en-US" sz="1200" b="0" dirty="0" err="1">
                <a:solidFill>
                  <a:schemeClr val="tx1"/>
                </a:solidFill>
                <a:effectLst/>
                <a:latin typeface="Montserrat" panose="00000500000000000000" pitchFamily="2" charset="0"/>
              </a:rPr>
              <a:t>whats</a:t>
            </a:r>
            <a:r>
              <a:rPr lang="en-US" sz="1200" b="0" dirty="0">
                <a:solidFill>
                  <a:schemeClr val="tx1"/>
                </a:solidFill>
                <a:effectLst/>
                <a:latin typeface="Montserrat" panose="00000500000000000000" pitchFamily="2" charset="0"/>
              </a:rPr>
              <a:t> left of the time series data after removing its trend, cycle, and seasonal components, It is the random fluctuation in the time series data that the above components cannot explain.</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To determine if time series is multi</a:t>
            </a:r>
            <a:r>
              <a:rPr lang="en-US" sz="1200" dirty="0">
                <a:solidFill>
                  <a:schemeClr val="tx1"/>
                </a:solidFill>
                <a:latin typeface="Montserrat" panose="00000500000000000000" pitchFamily="2" charset="0"/>
              </a:rPr>
              <a:t>plicative/additive, we can look at the variation.</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If the magnitude of the seasonal component increases overtime, then the series is multiplicative, else the time series is additive.</a:t>
            </a:r>
          </a:p>
          <a:p>
            <a:pPr algn="l">
              <a:buFont typeface="Arial" panose="020B0604020202020204" pitchFamily="34" charset="0"/>
              <a:buChar char="•"/>
            </a:pPr>
            <a:r>
              <a:rPr lang="en-US" sz="1050" b="1" dirty="0">
                <a:solidFill>
                  <a:schemeClr val="tx1"/>
                </a:solidFill>
                <a:effectLst/>
                <a:latin typeface="Montserrat" panose="00000500000000000000" pitchFamily="2" charset="0"/>
              </a:rPr>
              <a:t>Additive decomposition is more appropriate if the magnitude of the seasonal fluctuations, or the variation around the trend-cycle, does not vary with the level of the time series.</a:t>
            </a:r>
            <a:endParaRPr lang="en-US" sz="1050" b="0" dirty="0">
              <a:solidFill>
                <a:schemeClr val="tx1"/>
              </a:solidFill>
              <a:effectLst/>
              <a:latin typeface="Montserrat" panose="00000500000000000000" pitchFamily="2" charset="0"/>
            </a:endParaRPr>
          </a:p>
          <a:p>
            <a:pPr algn="l">
              <a:buFont typeface="Arial" panose="020B0604020202020204" pitchFamily="34" charset="0"/>
              <a:buChar char="•"/>
            </a:pPr>
            <a:r>
              <a:rPr lang="en-US" sz="1050" b="1" dirty="0">
                <a:solidFill>
                  <a:schemeClr val="tx1"/>
                </a:solidFill>
                <a:effectLst/>
                <a:latin typeface="Montserrat" panose="00000500000000000000" pitchFamily="2" charset="0"/>
              </a:rPr>
              <a:t>Variation in the seasonal pattern, or the variation around the trend-cycle, appears to be proportional to the level of the time series, then a multiplicative decomposition is more appropriate.</a:t>
            </a: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marL="342900" lvl="0" algn="l" rtl="0">
              <a:spcBef>
                <a:spcPts val="0"/>
              </a:spcBef>
              <a:spcAft>
                <a:spcPts val="1200"/>
              </a:spcAft>
              <a:buFont typeface="Arial" panose="020B0604020202020204" pitchFamily="34" charset="0"/>
              <a:buChar char="•"/>
            </a:pPr>
            <a:endParaRPr lang="en-SG" sz="1400" dirty="0"/>
          </a:p>
        </p:txBody>
      </p:sp>
      <p:pic>
        <p:nvPicPr>
          <p:cNvPr id="3" name="Picture 2">
            <a:extLst>
              <a:ext uri="{FF2B5EF4-FFF2-40B4-BE49-F238E27FC236}">
                <a16:creationId xmlns:a16="http://schemas.microsoft.com/office/drawing/2014/main" id="{E15B3E4C-F80B-B1DE-1679-E22114700F10}"/>
              </a:ext>
            </a:extLst>
          </p:cNvPr>
          <p:cNvPicPr>
            <a:picLocks noChangeAspect="1"/>
          </p:cNvPicPr>
          <p:nvPr/>
        </p:nvPicPr>
        <p:blipFill>
          <a:blip r:embed="rId3"/>
          <a:stretch>
            <a:fillRect/>
          </a:stretch>
        </p:blipFill>
        <p:spPr>
          <a:xfrm>
            <a:off x="75004" y="4371256"/>
            <a:ext cx="1648055" cy="457264"/>
          </a:xfrm>
          <a:prstGeom prst="rect">
            <a:avLst/>
          </a:prstGeom>
        </p:spPr>
      </p:pic>
      <p:sp>
        <p:nvSpPr>
          <p:cNvPr id="5" name="TextBox 4">
            <a:extLst>
              <a:ext uri="{FF2B5EF4-FFF2-40B4-BE49-F238E27FC236}">
                <a16:creationId xmlns:a16="http://schemas.microsoft.com/office/drawing/2014/main" id="{CC407543-080C-2108-18B0-9FD72E46FB5B}"/>
              </a:ext>
            </a:extLst>
          </p:cNvPr>
          <p:cNvSpPr txBox="1"/>
          <p:nvPr/>
        </p:nvSpPr>
        <p:spPr>
          <a:xfrm>
            <a:off x="166762" y="3993420"/>
            <a:ext cx="3452418" cy="307777"/>
          </a:xfrm>
          <a:prstGeom prst="rect">
            <a:avLst/>
          </a:prstGeom>
          <a:noFill/>
        </p:spPr>
        <p:txBody>
          <a:bodyPr wrap="square" rtlCol="0">
            <a:spAutoFit/>
          </a:bodyPr>
          <a:lstStyle/>
          <a:p>
            <a:r>
              <a:rPr lang="en-SG" dirty="0"/>
              <a:t>Additive(sum)                   Multiplicative</a:t>
            </a:r>
          </a:p>
        </p:txBody>
      </p:sp>
      <p:pic>
        <p:nvPicPr>
          <p:cNvPr id="7" name="Picture 6">
            <a:extLst>
              <a:ext uri="{FF2B5EF4-FFF2-40B4-BE49-F238E27FC236}">
                <a16:creationId xmlns:a16="http://schemas.microsoft.com/office/drawing/2014/main" id="{B5728660-9B5C-F270-A2B4-AE9D9CDE4A50}"/>
              </a:ext>
            </a:extLst>
          </p:cNvPr>
          <p:cNvPicPr>
            <a:picLocks noChangeAspect="1"/>
          </p:cNvPicPr>
          <p:nvPr/>
        </p:nvPicPr>
        <p:blipFill>
          <a:blip r:embed="rId4"/>
          <a:stretch>
            <a:fillRect/>
          </a:stretch>
        </p:blipFill>
        <p:spPr>
          <a:xfrm>
            <a:off x="1650924" y="4358289"/>
            <a:ext cx="1638529" cy="504895"/>
          </a:xfrm>
          <a:prstGeom prst="rect">
            <a:avLst/>
          </a:prstGeom>
        </p:spPr>
      </p:pic>
    </p:spTree>
    <p:extLst>
      <p:ext uri="{BB962C8B-B14F-4D97-AF65-F5344CB8AC3E}">
        <p14:creationId xmlns:p14="http://schemas.microsoft.com/office/powerpoint/2010/main" val="274859322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Time series analysis</a:t>
            </a:r>
            <a:endParaRPr dirty="0"/>
          </a:p>
        </p:txBody>
      </p:sp>
      <p:sp>
        <p:nvSpPr>
          <p:cNvPr id="291" name="Google Shape;291;p43"/>
          <p:cNvSpPr txBox="1">
            <a:spLocks noGrp="1"/>
          </p:cNvSpPr>
          <p:nvPr>
            <p:ph type="subTitle" idx="1"/>
          </p:nvPr>
        </p:nvSpPr>
        <p:spPr>
          <a:xfrm>
            <a:off x="0" y="785211"/>
            <a:ext cx="575534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050" b="1" dirty="0">
                <a:solidFill>
                  <a:schemeClr val="tx1"/>
                </a:solidFill>
                <a:latin typeface="Montserrat" panose="00000500000000000000" pitchFamily="2" charset="0"/>
              </a:rPr>
              <a:t>Since our time series amplitude does not vary overtime for the variables, hence time series is additive.</a:t>
            </a:r>
          </a:p>
          <a:p>
            <a:pPr algn="l">
              <a:buFont typeface="Arial" panose="020B0604020202020204" pitchFamily="34" charset="0"/>
              <a:buChar char="•"/>
            </a:pPr>
            <a:r>
              <a:rPr lang="en-US" sz="1050" b="1" dirty="0">
                <a:solidFill>
                  <a:schemeClr val="tx1"/>
                </a:solidFill>
                <a:latin typeface="Montserrat" panose="00000500000000000000" pitchFamily="2" charset="0"/>
              </a:rPr>
              <a:t>We will use STL (season trend decomposition using local regression),  instead of the naïve implementation of </a:t>
            </a:r>
            <a:r>
              <a:rPr lang="en-US" sz="1050" b="1" dirty="0" err="1">
                <a:solidFill>
                  <a:schemeClr val="tx1"/>
                </a:solidFill>
                <a:latin typeface="Montserrat" panose="00000500000000000000" pitchFamily="2" charset="0"/>
              </a:rPr>
              <a:t>seasonal_decompose</a:t>
            </a:r>
            <a:r>
              <a:rPr lang="en-US" sz="1200" b="1" dirty="0">
                <a:solidFill>
                  <a:schemeClr val="tx1"/>
                </a:solidFill>
                <a:latin typeface="Montserrat" panose="00000500000000000000" pitchFamily="2" charset="0"/>
              </a:rPr>
              <a:t>.</a:t>
            </a:r>
          </a:p>
          <a:p>
            <a:pPr algn="l">
              <a:buFont typeface="Arial" panose="020B0604020202020204" pitchFamily="34" charset="0"/>
              <a:buChar char="•"/>
            </a:pPr>
            <a:r>
              <a:rPr lang="en-US" sz="1200" b="1" dirty="0">
                <a:solidFill>
                  <a:schemeClr val="tx1"/>
                </a:solidFill>
                <a:latin typeface="Montserrat" panose="00000500000000000000" pitchFamily="2" charset="0"/>
              </a:rPr>
              <a:t>STL </a:t>
            </a:r>
            <a:r>
              <a:rPr lang="en-US" sz="1200" b="0" dirty="0">
                <a:solidFill>
                  <a:schemeClr val="tx1"/>
                </a:solidFill>
                <a:effectLst/>
                <a:latin typeface="Montserrat" panose="00000500000000000000" pitchFamily="2" charset="0"/>
              </a:rPr>
              <a:t>is very versatile and handles any type of seasonality, robust to outlier. One downside is that `STL` only supports additive decomposition which is fine in our case</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After</a:t>
            </a:r>
            <a:r>
              <a:rPr lang="en-US" sz="1200" dirty="0">
                <a:solidFill>
                  <a:schemeClr val="tx1"/>
                </a:solidFill>
                <a:latin typeface="Montserrat" panose="00000500000000000000" pitchFamily="2" charset="0"/>
              </a:rPr>
              <a:t> decomposition, we can see from CO, </a:t>
            </a:r>
            <a:r>
              <a:rPr lang="en-US" sz="1100" b="0" dirty="0">
                <a:solidFill>
                  <a:schemeClr val="tx1"/>
                </a:solidFill>
                <a:effectLst/>
                <a:latin typeface="Montserrat" panose="00000500000000000000" pitchFamily="2" charset="0"/>
              </a:rPr>
              <a:t>It seems that on weekends, the concentration of CO is lesser, this could be logical as during weekends, there might be less commuters going to work as usually people do not work on weekends, hence less vehicular CO emissions, which can explain the lower CO emissions. </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Downward trend observed for </a:t>
            </a:r>
            <a:r>
              <a:rPr lang="en-US" sz="1100" dirty="0">
                <a:solidFill>
                  <a:schemeClr val="tx1"/>
                </a:solidFill>
                <a:latin typeface="Montserrat" panose="00000500000000000000" pitchFamily="2" charset="0"/>
              </a:rPr>
              <a:t>CO, from April to sept, before changing to upward trend from sept to </a:t>
            </a:r>
            <a:r>
              <a:rPr lang="en-US" sz="1100" dirty="0" err="1">
                <a:solidFill>
                  <a:schemeClr val="tx1"/>
                </a:solidFill>
                <a:latin typeface="Montserrat" panose="00000500000000000000" pitchFamily="2" charset="0"/>
              </a:rPr>
              <a:t>jan.</a:t>
            </a:r>
            <a:endParaRPr lang="en-US" sz="1100" dirty="0">
              <a:solidFill>
                <a:schemeClr val="tx1"/>
              </a:solidFill>
              <a:latin typeface="Montserrat" panose="00000500000000000000" pitchFamily="2" charset="0"/>
            </a:endParaRP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r>
              <a:rPr lang="en-US" sz="1100" dirty="0">
                <a:solidFill>
                  <a:schemeClr val="tx1"/>
                </a:solidFill>
                <a:latin typeface="Montserrat" panose="00000500000000000000" pitchFamily="2" charset="0"/>
              </a:rPr>
              <a:t>Trend for HC seems consistent </a:t>
            </a:r>
          </a:p>
          <a:p>
            <a:pPr algn="l">
              <a:buFont typeface="Arial" panose="020B0604020202020204" pitchFamily="34" charset="0"/>
              <a:buChar char="•"/>
            </a:pPr>
            <a:r>
              <a:rPr lang="en-US" sz="1050" b="0" dirty="0">
                <a:solidFill>
                  <a:schemeClr val="tx1"/>
                </a:solidFill>
                <a:effectLst/>
                <a:latin typeface="Montserrat" panose="00000500000000000000" pitchFamily="2" charset="0"/>
              </a:rPr>
              <a:t>Significant seasonality present in the data, that repeats weekly, similar to CO</a:t>
            </a: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marL="342900" lvl="0" algn="l" rtl="0">
              <a:spcBef>
                <a:spcPts val="0"/>
              </a:spcBef>
              <a:spcAft>
                <a:spcPts val="1200"/>
              </a:spcAft>
              <a:buFont typeface="Arial" panose="020B0604020202020204" pitchFamily="34" charset="0"/>
              <a:buChar char="•"/>
            </a:pPr>
            <a:endParaRPr lang="en-SG" sz="1400" dirty="0"/>
          </a:p>
        </p:txBody>
      </p:sp>
      <p:pic>
        <p:nvPicPr>
          <p:cNvPr id="4" name="Picture 3">
            <a:extLst>
              <a:ext uri="{FF2B5EF4-FFF2-40B4-BE49-F238E27FC236}">
                <a16:creationId xmlns:a16="http://schemas.microsoft.com/office/drawing/2014/main" id="{9E544500-CA3B-7B59-74D3-F787CDF98246}"/>
              </a:ext>
            </a:extLst>
          </p:cNvPr>
          <p:cNvPicPr>
            <a:picLocks noChangeAspect="1"/>
          </p:cNvPicPr>
          <p:nvPr/>
        </p:nvPicPr>
        <p:blipFill>
          <a:blip r:embed="rId3"/>
          <a:stretch>
            <a:fillRect/>
          </a:stretch>
        </p:blipFill>
        <p:spPr>
          <a:xfrm>
            <a:off x="5870602" y="1782697"/>
            <a:ext cx="3273398" cy="1398494"/>
          </a:xfrm>
          <a:prstGeom prst="rect">
            <a:avLst/>
          </a:prstGeom>
        </p:spPr>
      </p:pic>
      <p:sp>
        <p:nvSpPr>
          <p:cNvPr id="6" name="TextBox 5">
            <a:extLst>
              <a:ext uri="{FF2B5EF4-FFF2-40B4-BE49-F238E27FC236}">
                <a16:creationId xmlns:a16="http://schemas.microsoft.com/office/drawing/2014/main" id="{799534BA-2E6A-E22B-20F3-AF216E1DD7FC}"/>
              </a:ext>
            </a:extLst>
          </p:cNvPr>
          <p:cNvSpPr txBox="1"/>
          <p:nvPr/>
        </p:nvSpPr>
        <p:spPr>
          <a:xfrm>
            <a:off x="5870601" y="1551968"/>
            <a:ext cx="607038" cy="307777"/>
          </a:xfrm>
          <a:prstGeom prst="rect">
            <a:avLst/>
          </a:prstGeom>
          <a:noFill/>
        </p:spPr>
        <p:txBody>
          <a:bodyPr wrap="square" rtlCol="0">
            <a:spAutoFit/>
          </a:bodyPr>
          <a:lstStyle/>
          <a:p>
            <a:r>
              <a:rPr lang="en-SG" b="1" dirty="0"/>
              <a:t>CO</a:t>
            </a:r>
          </a:p>
        </p:txBody>
      </p:sp>
      <p:pic>
        <p:nvPicPr>
          <p:cNvPr id="9" name="Picture 8">
            <a:extLst>
              <a:ext uri="{FF2B5EF4-FFF2-40B4-BE49-F238E27FC236}">
                <a16:creationId xmlns:a16="http://schemas.microsoft.com/office/drawing/2014/main" id="{AC25C99A-6287-B996-ABA7-BE33FB536A23}"/>
              </a:ext>
            </a:extLst>
          </p:cNvPr>
          <p:cNvPicPr>
            <a:picLocks noChangeAspect="1"/>
          </p:cNvPicPr>
          <p:nvPr/>
        </p:nvPicPr>
        <p:blipFill>
          <a:blip r:embed="rId4"/>
          <a:stretch>
            <a:fillRect/>
          </a:stretch>
        </p:blipFill>
        <p:spPr>
          <a:xfrm>
            <a:off x="5955126" y="3681269"/>
            <a:ext cx="3042134" cy="1292150"/>
          </a:xfrm>
          <a:prstGeom prst="rect">
            <a:avLst/>
          </a:prstGeom>
        </p:spPr>
      </p:pic>
      <p:sp>
        <p:nvSpPr>
          <p:cNvPr id="10" name="TextBox 9">
            <a:extLst>
              <a:ext uri="{FF2B5EF4-FFF2-40B4-BE49-F238E27FC236}">
                <a16:creationId xmlns:a16="http://schemas.microsoft.com/office/drawing/2014/main" id="{2DEEDE49-D0B5-20B6-9AD0-75AB4913413B}"/>
              </a:ext>
            </a:extLst>
          </p:cNvPr>
          <p:cNvSpPr txBox="1"/>
          <p:nvPr/>
        </p:nvSpPr>
        <p:spPr>
          <a:xfrm>
            <a:off x="5878284" y="3427289"/>
            <a:ext cx="607038" cy="307777"/>
          </a:xfrm>
          <a:prstGeom prst="rect">
            <a:avLst/>
          </a:prstGeom>
          <a:noFill/>
        </p:spPr>
        <p:txBody>
          <a:bodyPr wrap="square" rtlCol="0">
            <a:spAutoFit/>
          </a:bodyPr>
          <a:lstStyle/>
          <a:p>
            <a:r>
              <a:rPr lang="en-SG" b="1" dirty="0"/>
              <a:t>HC</a:t>
            </a:r>
          </a:p>
        </p:txBody>
      </p:sp>
    </p:spTree>
    <p:extLst>
      <p:ext uri="{BB962C8B-B14F-4D97-AF65-F5344CB8AC3E}">
        <p14:creationId xmlns:p14="http://schemas.microsoft.com/office/powerpoint/2010/main" val="21528854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Time series analysis</a:t>
            </a:r>
            <a:endParaRPr dirty="0"/>
          </a:p>
        </p:txBody>
      </p:sp>
      <p:sp>
        <p:nvSpPr>
          <p:cNvPr id="291" name="Google Shape;291;p43"/>
          <p:cNvSpPr txBox="1">
            <a:spLocks noGrp="1"/>
          </p:cNvSpPr>
          <p:nvPr>
            <p:ph type="subTitle" idx="1"/>
          </p:nvPr>
        </p:nvSpPr>
        <p:spPr>
          <a:xfrm>
            <a:off x="0" y="785211"/>
            <a:ext cx="4572000"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r>
              <a:rPr lang="en-US" sz="1100" dirty="0">
                <a:solidFill>
                  <a:schemeClr val="tx1"/>
                </a:solidFill>
                <a:latin typeface="Montserrat" panose="00000500000000000000" pitchFamily="2" charset="0"/>
              </a:rPr>
              <a:t>NO2 </a:t>
            </a:r>
            <a:r>
              <a:rPr lang="en-US" sz="1100" b="0" dirty="0">
                <a:solidFill>
                  <a:schemeClr val="tx1"/>
                </a:solidFill>
                <a:effectLst/>
                <a:latin typeface="Montserrat" panose="00000500000000000000" pitchFamily="2" charset="0"/>
              </a:rPr>
              <a:t>Seems to follow a slight downward trend, followed by an upward trend in earlier 2017.</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There is a downward trend from </a:t>
            </a:r>
            <a:r>
              <a:rPr lang="en-US" sz="1100" b="0" dirty="0" err="1">
                <a:solidFill>
                  <a:schemeClr val="tx1"/>
                </a:solidFill>
                <a:effectLst/>
                <a:latin typeface="Montserrat" panose="00000500000000000000" pitchFamily="2" charset="0"/>
              </a:rPr>
              <a:t>april</a:t>
            </a:r>
            <a:r>
              <a:rPr lang="en-US" sz="1100" b="0" dirty="0">
                <a:solidFill>
                  <a:schemeClr val="tx1"/>
                </a:solidFill>
                <a:effectLst/>
                <a:latin typeface="Montserrat" panose="00000500000000000000" pitchFamily="2" charset="0"/>
              </a:rPr>
              <a:t> to </a:t>
            </a:r>
            <a:r>
              <a:rPr lang="en-US" sz="1100" b="0" dirty="0" err="1">
                <a:solidFill>
                  <a:schemeClr val="tx1"/>
                </a:solidFill>
                <a:effectLst/>
                <a:latin typeface="Montserrat" panose="00000500000000000000" pitchFamily="2" charset="0"/>
              </a:rPr>
              <a:t>december</a:t>
            </a:r>
            <a:r>
              <a:rPr lang="en-US" sz="1100" b="0" dirty="0">
                <a:solidFill>
                  <a:schemeClr val="tx1"/>
                </a:solidFill>
                <a:effectLst/>
                <a:latin typeface="Montserrat" panose="00000500000000000000" pitchFamily="2" charset="0"/>
              </a:rPr>
              <a:t> 2016, before changing directions to an upward trend from January to </a:t>
            </a:r>
            <a:r>
              <a:rPr lang="en-US" sz="1100" b="0" dirty="0" err="1">
                <a:solidFill>
                  <a:schemeClr val="tx1"/>
                </a:solidFill>
                <a:effectLst/>
                <a:latin typeface="Montserrat" panose="00000500000000000000" pitchFamily="2" charset="0"/>
              </a:rPr>
              <a:t>february</a:t>
            </a:r>
            <a:r>
              <a:rPr lang="en-US" sz="1100" b="0" dirty="0">
                <a:solidFill>
                  <a:schemeClr val="tx1"/>
                </a:solidFill>
                <a:effectLst/>
                <a:latin typeface="Montserrat" panose="00000500000000000000" pitchFamily="2" charset="0"/>
              </a:rPr>
              <a:t> 2017. </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Seasonality is present in data, that seems to repeat weekly as well.</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One thing to note is that highest levels of Ozone are also the periods in which NO2 levels are the highest (November 2016 to January 2017)</a:t>
            </a:r>
          </a:p>
          <a:p>
            <a:pPr algn="l">
              <a:buFont typeface="Arial" panose="020B0604020202020204" pitchFamily="34" charset="0"/>
              <a:buChar char="•"/>
            </a:pPr>
            <a:endParaRPr lang="en-US" sz="1100" dirty="0">
              <a:solidFill>
                <a:schemeClr val="tx1"/>
              </a:solidFill>
              <a:latin typeface="Montserrat" panose="00000500000000000000" pitchFamily="2" charset="0"/>
            </a:endParaRP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r>
              <a:rPr lang="en-US" sz="1100" dirty="0">
                <a:solidFill>
                  <a:schemeClr val="tx1"/>
                </a:solidFill>
                <a:latin typeface="Montserrat" panose="00000500000000000000" pitchFamily="2" charset="0"/>
              </a:rPr>
              <a:t>For O3, observe a non linear trend. Trend seems to be consistent, seems to have slight downward trend after 2017 January. Seasonality is present.</a:t>
            </a: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a:p>
            <a:pPr algn="l">
              <a:buFont typeface="Arial" panose="020B0604020202020204" pitchFamily="34" charset="0"/>
              <a:buChar char="•"/>
            </a:pPr>
            <a:r>
              <a:rPr lang="en-US" sz="1100" b="0" dirty="0">
                <a:solidFill>
                  <a:schemeClr val="tx1"/>
                </a:solidFill>
                <a:effectLst/>
                <a:latin typeface="Montserrat" panose="00000500000000000000" pitchFamily="2" charset="0"/>
              </a:rPr>
              <a:t>Lastly, </a:t>
            </a:r>
            <a:r>
              <a:rPr lang="en-US" sz="1050" dirty="0">
                <a:solidFill>
                  <a:schemeClr val="tx1"/>
                </a:solidFill>
                <a:latin typeface="Montserrat" panose="00000500000000000000" pitchFamily="2" charset="0"/>
              </a:rPr>
              <a:t>a</a:t>
            </a:r>
            <a:r>
              <a:rPr lang="en-US" sz="1050" b="0" dirty="0">
                <a:solidFill>
                  <a:schemeClr val="tx1"/>
                </a:solidFill>
                <a:effectLst/>
                <a:latin typeface="Montserrat" panose="00000500000000000000" pitchFamily="2" charset="0"/>
              </a:rPr>
              <a:t>fter seasonal decomposition, we note that Seasonal ARIMA models can be quite appropriate given the seasonal trend of 7 for gases.</a:t>
            </a:r>
          </a:p>
          <a:p>
            <a:pPr algn="l">
              <a:buFont typeface="Arial" panose="020B0604020202020204" pitchFamily="34" charset="0"/>
              <a:buChar char="•"/>
            </a:pPr>
            <a:r>
              <a:rPr lang="en-US" sz="1050" b="0" dirty="0">
                <a:solidFill>
                  <a:schemeClr val="tx1"/>
                </a:solidFill>
                <a:effectLst/>
                <a:latin typeface="Montserrat" panose="00000500000000000000" pitchFamily="2" charset="0"/>
              </a:rPr>
              <a:t>Seasonality seems to be similar for the variables, of 7 day period</a:t>
            </a: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marL="342900" lvl="0" algn="l" rtl="0">
              <a:spcBef>
                <a:spcPts val="0"/>
              </a:spcBef>
              <a:spcAft>
                <a:spcPts val="1200"/>
              </a:spcAft>
              <a:buFont typeface="Arial" panose="020B0604020202020204" pitchFamily="34" charset="0"/>
              <a:buChar char="•"/>
            </a:pPr>
            <a:endParaRPr lang="en-SG" sz="1400" dirty="0"/>
          </a:p>
        </p:txBody>
      </p:sp>
      <p:sp>
        <p:nvSpPr>
          <p:cNvPr id="6" name="TextBox 5">
            <a:extLst>
              <a:ext uri="{FF2B5EF4-FFF2-40B4-BE49-F238E27FC236}">
                <a16:creationId xmlns:a16="http://schemas.microsoft.com/office/drawing/2014/main" id="{799534BA-2E6A-E22B-20F3-AF216E1DD7FC}"/>
              </a:ext>
            </a:extLst>
          </p:cNvPr>
          <p:cNvSpPr txBox="1"/>
          <p:nvPr/>
        </p:nvSpPr>
        <p:spPr>
          <a:xfrm>
            <a:off x="5186723" y="1413494"/>
            <a:ext cx="607038" cy="307777"/>
          </a:xfrm>
          <a:prstGeom prst="rect">
            <a:avLst/>
          </a:prstGeom>
          <a:noFill/>
        </p:spPr>
        <p:txBody>
          <a:bodyPr wrap="square" rtlCol="0">
            <a:spAutoFit/>
          </a:bodyPr>
          <a:lstStyle/>
          <a:p>
            <a:r>
              <a:rPr lang="en-SG" b="1" dirty="0"/>
              <a:t>NO2</a:t>
            </a:r>
          </a:p>
        </p:txBody>
      </p:sp>
      <p:sp>
        <p:nvSpPr>
          <p:cNvPr id="10" name="TextBox 9">
            <a:extLst>
              <a:ext uri="{FF2B5EF4-FFF2-40B4-BE49-F238E27FC236}">
                <a16:creationId xmlns:a16="http://schemas.microsoft.com/office/drawing/2014/main" id="{2DEEDE49-D0B5-20B6-9AD0-75AB4913413B}"/>
              </a:ext>
            </a:extLst>
          </p:cNvPr>
          <p:cNvSpPr txBox="1"/>
          <p:nvPr/>
        </p:nvSpPr>
        <p:spPr>
          <a:xfrm>
            <a:off x="5263563" y="3234562"/>
            <a:ext cx="607038" cy="307777"/>
          </a:xfrm>
          <a:prstGeom prst="rect">
            <a:avLst/>
          </a:prstGeom>
          <a:noFill/>
        </p:spPr>
        <p:txBody>
          <a:bodyPr wrap="square" rtlCol="0">
            <a:spAutoFit/>
          </a:bodyPr>
          <a:lstStyle/>
          <a:p>
            <a:r>
              <a:rPr lang="en-SG" b="1" dirty="0"/>
              <a:t>O3</a:t>
            </a:r>
          </a:p>
        </p:txBody>
      </p:sp>
      <p:pic>
        <p:nvPicPr>
          <p:cNvPr id="3" name="Picture 2">
            <a:extLst>
              <a:ext uri="{FF2B5EF4-FFF2-40B4-BE49-F238E27FC236}">
                <a16:creationId xmlns:a16="http://schemas.microsoft.com/office/drawing/2014/main" id="{D7D41E66-9FFC-34F6-32D0-2596F8A417A0}"/>
              </a:ext>
            </a:extLst>
          </p:cNvPr>
          <p:cNvPicPr>
            <a:picLocks noChangeAspect="1"/>
          </p:cNvPicPr>
          <p:nvPr/>
        </p:nvPicPr>
        <p:blipFill>
          <a:blip r:embed="rId3"/>
          <a:stretch>
            <a:fillRect/>
          </a:stretch>
        </p:blipFill>
        <p:spPr>
          <a:xfrm>
            <a:off x="5248194" y="3542339"/>
            <a:ext cx="3895805" cy="1591572"/>
          </a:xfrm>
          <a:prstGeom prst="rect">
            <a:avLst/>
          </a:prstGeom>
        </p:spPr>
      </p:pic>
      <p:pic>
        <p:nvPicPr>
          <p:cNvPr id="7" name="Picture 6">
            <a:extLst>
              <a:ext uri="{FF2B5EF4-FFF2-40B4-BE49-F238E27FC236}">
                <a16:creationId xmlns:a16="http://schemas.microsoft.com/office/drawing/2014/main" id="{FFDA8824-5107-4047-C8C5-DF69838CFB4C}"/>
              </a:ext>
            </a:extLst>
          </p:cNvPr>
          <p:cNvPicPr>
            <a:picLocks noChangeAspect="1"/>
          </p:cNvPicPr>
          <p:nvPr/>
        </p:nvPicPr>
        <p:blipFill>
          <a:blip r:embed="rId4"/>
          <a:stretch>
            <a:fillRect/>
          </a:stretch>
        </p:blipFill>
        <p:spPr>
          <a:xfrm>
            <a:off x="5186723" y="1721271"/>
            <a:ext cx="3866748" cy="1528123"/>
          </a:xfrm>
          <a:prstGeom prst="rect">
            <a:avLst/>
          </a:prstGeom>
        </p:spPr>
      </p:pic>
    </p:spTree>
    <p:extLst>
      <p:ext uri="{BB962C8B-B14F-4D97-AF65-F5344CB8AC3E}">
        <p14:creationId xmlns:p14="http://schemas.microsoft.com/office/powerpoint/2010/main" val="2571343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Strength of Seasonality and strength</a:t>
            </a:r>
            <a:endParaRPr dirty="0"/>
          </a:p>
        </p:txBody>
      </p:sp>
      <p:sp>
        <p:nvSpPr>
          <p:cNvPr id="291" name="Google Shape;291;p43"/>
          <p:cNvSpPr txBox="1">
            <a:spLocks noGrp="1"/>
          </p:cNvSpPr>
          <p:nvPr>
            <p:ph type="subTitle" idx="1"/>
          </p:nvPr>
        </p:nvSpPr>
        <p:spPr>
          <a:xfrm>
            <a:off x="0" y="785211"/>
            <a:ext cx="4572000"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b="0" dirty="0">
                <a:solidFill>
                  <a:schemeClr val="tx1"/>
                </a:solidFill>
                <a:effectLst/>
                <a:latin typeface="Montserrat" panose="00000500000000000000" pitchFamily="2" charset="0"/>
              </a:rPr>
              <a:t>To determine if seasonal differencing is required.</a:t>
            </a:r>
          </a:p>
          <a:p>
            <a:pPr algn="l">
              <a:buFont typeface="Arial" panose="020B0604020202020204" pitchFamily="34" charset="0"/>
              <a:buChar char="•"/>
            </a:pPr>
            <a:r>
              <a:rPr lang="en-US" sz="1100" dirty="0">
                <a:solidFill>
                  <a:schemeClr val="tx1"/>
                </a:solidFill>
                <a:latin typeface="Montserrat" panose="00000500000000000000" pitchFamily="2" charset="0"/>
              </a:rPr>
              <a:t>Trend strength ranges from 0 to 1. </a:t>
            </a:r>
          </a:p>
          <a:p>
            <a:pPr algn="l">
              <a:buFont typeface="Arial" panose="020B0604020202020204" pitchFamily="34" charset="0"/>
              <a:buChar char="•"/>
            </a:pPr>
            <a:r>
              <a:rPr lang="en-US" sz="1050" dirty="0">
                <a:solidFill>
                  <a:schemeClr val="tx1"/>
                </a:solidFill>
                <a:latin typeface="Montserrat" panose="00000500000000000000" pitchFamily="2" charset="0"/>
              </a:rPr>
              <a:t>F</a:t>
            </a:r>
            <a:r>
              <a:rPr lang="en-US" sz="1050" b="0" dirty="0">
                <a:solidFill>
                  <a:schemeClr val="tx1"/>
                </a:solidFill>
                <a:effectLst/>
                <a:latin typeface="Montserrat" panose="00000500000000000000" pitchFamily="2" charset="0"/>
              </a:rPr>
              <a:t>or strongly trended data, the seasonally adjusted data should have much more variation than the remainder component.</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Series with seasonal strength F close to 0 exhibits almost no seasonality, while a series with strong seasonality will have F close to 1</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Carbon Monoxide has the highest trend strength, while Hydrocarbons have the highest seasonal strength.</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 Ozone has the weakest seasonal strength, while Nitrogen dioxide has the weakest trend strength. </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 Given this, we need to determine if seasonality differencing is required, seasonal difference is the difference between an observation and the previous observation from the same season.</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No seasonal difference needed if F &lt;0.64, otherwise one seasonal difference is suggested.</a:t>
            </a:r>
          </a:p>
          <a:p>
            <a:pPr algn="l">
              <a:buFont typeface="Arial" panose="020B0604020202020204" pitchFamily="34" charset="0"/>
              <a:buChar char="•"/>
            </a:pPr>
            <a:endParaRPr lang="en-US" sz="1000" dirty="0">
              <a:solidFill>
                <a:schemeClr val="tx1"/>
              </a:solidFill>
              <a:latin typeface="Montserrat" panose="00000500000000000000" pitchFamily="2" charset="0"/>
            </a:endParaRPr>
          </a:p>
          <a:p>
            <a:pPr algn="l">
              <a:buFont typeface="Arial" panose="020B0604020202020204" pitchFamily="34" charset="0"/>
              <a:buChar char="•"/>
            </a:pPr>
            <a:r>
              <a:rPr lang="en-SG" sz="900" u="sng" dirty="0">
                <a:solidFill>
                  <a:schemeClr val="tx1"/>
                </a:solidFill>
                <a:latin typeface="Montserrat" panose="00000500000000000000" pitchFamily="2" charset="0"/>
              </a:rPr>
              <a:t>Source: </a:t>
            </a:r>
            <a:r>
              <a:rPr lang="en-SG" sz="900" b="0" u="sng" dirty="0">
                <a:solidFill>
                  <a:schemeClr val="tx1"/>
                </a:solidFill>
                <a:effectLst/>
                <a:latin typeface="Montserrat" panose="00000500000000000000" pitchFamily="2" charset="0"/>
              </a:rPr>
              <a:t>https://otexts.com/fpp3/stationarity.html</a:t>
            </a:r>
            <a:endParaRPr lang="en-SG" sz="9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05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marL="342900" lvl="0" algn="l" rtl="0">
              <a:spcBef>
                <a:spcPts val="0"/>
              </a:spcBef>
              <a:spcAft>
                <a:spcPts val="1200"/>
              </a:spcAft>
              <a:buFont typeface="Arial" panose="020B0604020202020204" pitchFamily="34" charset="0"/>
              <a:buChar char="•"/>
            </a:pPr>
            <a:endParaRPr lang="en-SG" sz="1400" dirty="0"/>
          </a:p>
        </p:txBody>
      </p:sp>
      <p:pic>
        <p:nvPicPr>
          <p:cNvPr id="4" name="Picture 3">
            <a:extLst>
              <a:ext uri="{FF2B5EF4-FFF2-40B4-BE49-F238E27FC236}">
                <a16:creationId xmlns:a16="http://schemas.microsoft.com/office/drawing/2014/main" id="{32341A69-C052-39D9-DECA-666B550D8DF5}"/>
              </a:ext>
            </a:extLst>
          </p:cNvPr>
          <p:cNvPicPr>
            <a:picLocks noChangeAspect="1"/>
          </p:cNvPicPr>
          <p:nvPr/>
        </p:nvPicPr>
        <p:blipFill>
          <a:blip r:embed="rId3"/>
          <a:stretch>
            <a:fillRect/>
          </a:stretch>
        </p:blipFill>
        <p:spPr>
          <a:xfrm>
            <a:off x="5590679" y="845244"/>
            <a:ext cx="3553321" cy="1914792"/>
          </a:xfrm>
          <a:prstGeom prst="rect">
            <a:avLst/>
          </a:prstGeom>
        </p:spPr>
      </p:pic>
      <p:pic>
        <p:nvPicPr>
          <p:cNvPr id="8" name="Picture 7">
            <a:extLst>
              <a:ext uri="{FF2B5EF4-FFF2-40B4-BE49-F238E27FC236}">
                <a16:creationId xmlns:a16="http://schemas.microsoft.com/office/drawing/2014/main" id="{8C4387F6-D957-EC03-1237-6FCC6F63739F}"/>
              </a:ext>
            </a:extLst>
          </p:cNvPr>
          <p:cNvPicPr>
            <a:picLocks noChangeAspect="1"/>
          </p:cNvPicPr>
          <p:nvPr/>
        </p:nvPicPr>
        <p:blipFill>
          <a:blip r:embed="rId4"/>
          <a:stretch>
            <a:fillRect/>
          </a:stretch>
        </p:blipFill>
        <p:spPr>
          <a:xfrm>
            <a:off x="5895521" y="2835349"/>
            <a:ext cx="2943636" cy="1895740"/>
          </a:xfrm>
          <a:prstGeom prst="rect">
            <a:avLst/>
          </a:prstGeom>
        </p:spPr>
      </p:pic>
    </p:spTree>
    <p:extLst>
      <p:ext uri="{BB962C8B-B14F-4D97-AF65-F5344CB8AC3E}">
        <p14:creationId xmlns:p14="http://schemas.microsoft.com/office/powerpoint/2010/main" val="441455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Modelling metrics</a:t>
            </a:r>
            <a:endParaRPr dirty="0"/>
          </a:p>
        </p:txBody>
      </p:sp>
      <p:sp>
        <p:nvSpPr>
          <p:cNvPr id="291" name="Google Shape;291;p43"/>
          <p:cNvSpPr txBox="1">
            <a:spLocks noGrp="1"/>
          </p:cNvSpPr>
          <p:nvPr>
            <p:ph type="subTitle" idx="1"/>
          </p:nvPr>
        </p:nvSpPr>
        <p:spPr>
          <a:xfrm>
            <a:off x="0" y="785211"/>
            <a:ext cx="8191180" cy="2835409"/>
          </a:xfrm>
          <a:prstGeom prst="rect">
            <a:avLst/>
          </a:prstGeom>
        </p:spPr>
        <p:txBody>
          <a:bodyPr spcFirstLastPara="1" wrap="square" lIns="91425" tIns="91425" rIns="91425" bIns="91425" anchor="t" anchorCtr="0">
            <a:noAutofit/>
          </a:bodyPr>
          <a:lstStyle/>
          <a:p>
            <a:pPr marL="342900" lvl="0" algn="l" rtl="0">
              <a:spcBef>
                <a:spcPts val="0"/>
              </a:spcBef>
              <a:spcAft>
                <a:spcPts val="1200"/>
              </a:spcAft>
              <a:buFont typeface="Arial" panose="020B0604020202020204" pitchFamily="34" charset="0"/>
              <a:buChar char="•"/>
            </a:pPr>
            <a:r>
              <a:rPr lang="en-SG" sz="1400" dirty="0"/>
              <a:t>Use RMSE, as main metric. (Root of mean squared error)</a:t>
            </a:r>
          </a:p>
          <a:p>
            <a:pPr marL="342900" lvl="0" algn="l" rtl="0">
              <a:spcBef>
                <a:spcPts val="0"/>
              </a:spcBef>
              <a:spcAft>
                <a:spcPts val="1200"/>
              </a:spcAft>
              <a:buFont typeface="Arial" panose="020B0604020202020204" pitchFamily="34" charset="0"/>
              <a:buChar char="•"/>
            </a:pPr>
            <a:r>
              <a:rPr lang="en-SG" sz="1400" dirty="0"/>
              <a:t>Easy to interpret</a:t>
            </a:r>
          </a:p>
          <a:p>
            <a:pPr marL="342900" algn="l">
              <a:spcAft>
                <a:spcPts val="1200"/>
              </a:spcAft>
              <a:buFont typeface="Arial" panose="020B0604020202020204" pitchFamily="34" charset="0"/>
              <a:buChar char="•"/>
            </a:pPr>
            <a:r>
              <a:rPr lang="en-US" sz="1200" b="1" dirty="0">
                <a:solidFill>
                  <a:schemeClr val="tx1"/>
                </a:solidFill>
                <a:effectLst/>
                <a:latin typeface="Montserrat" panose="00000500000000000000" pitchFamily="2" charset="0"/>
              </a:rPr>
              <a:t>Since our aim is to accurately forecast air pollutant concentration levels, RMSE is better in terms of reflecting model performance in dealing with outliers/ large error values. RMSE tell us how accurate our predictions are and, the amount of deviation from the actual values.</a:t>
            </a: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r>
              <a:rPr lang="en-US" sz="1200" b="0" dirty="0">
                <a:solidFill>
                  <a:schemeClr val="tx1"/>
                </a:solidFill>
                <a:effectLst/>
                <a:latin typeface="Montserrat" panose="00000500000000000000" pitchFamily="2" charset="0"/>
              </a:rPr>
              <a:t>AIC tell us how well the model fits the data without overfitting it. it can be used as a </a:t>
            </a:r>
            <a:r>
              <a:rPr lang="en-US" sz="1200" b="0" dirty="0" err="1">
                <a:solidFill>
                  <a:schemeClr val="tx1"/>
                </a:solidFill>
                <a:effectLst/>
                <a:latin typeface="Montserrat" panose="00000500000000000000" pitchFamily="2" charset="0"/>
              </a:rPr>
              <a:t>mesaure</a:t>
            </a:r>
            <a:r>
              <a:rPr lang="en-US" sz="1200" b="0" dirty="0">
                <a:solidFill>
                  <a:schemeClr val="tx1"/>
                </a:solidFill>
                <a:effectLst/>
                <a:latin typeface="Montserrat" panose="00000500000000000000" pitchFamily="2" charset="0"/>
              </a:rPr>
              <a:t> of the 'goodness' of fit of estimated statistical model. Similarly, BIC can measure the trade-off between model fit and complexity of the model. A lower AIC/BIC indicate better fit. [4]</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 Lower AIC and BIC values indicate lower penalty terms which means that the smaller AIC/BIC, indicates a better fit</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 Furthermore, in any machine learning/time series model, we want to avoid the problem of multicollinearity, as such we will need to be smart and careful when selecting models. Given this, we need to select models that have lower AIC and BIC. This is because if some models tend to have higher multicollinearity than others, they may tend to have higher AIC and BIC values. It is because under high multicollinearity it is possible to build a parsimonious model with few parameters that has a fit nearly as good as that of a rich model with many parameters. As such, the parsimonious model will be less prone to multicollinearity than the rich model. [5]</a:t>
            </a: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p:txBody>
      </p:sp>
      <p:pic>
        <p:nvPicPr>
          <p:cNvPr id="3" name="Picture 2">
            <a:extLst>
              <a:ext uri="{FF2B5EF4-FFF2-40B4-BE49-F238E27FC236}">
                <a16:creationId xmlns:a16="http://schemas.microsoft.com/office/drawing/2014/main" id="{5C07D880-7897-8BF6-5D1F-FEF710356373}"/>
              </a:ext>
            </a:extLst>
          </p:cNvPr>
          <p:cNvPicPr>
            <a:picLocks noChangeAspect="1"/>
          </p:cNvPicPr>
          <p:nvPr/>
        </p:nvPicPr>
        <p:blipFill>
          <a:blip r:embed="rId3"/>
          <a:stretch>
            <a:fillRect/>
          </a:stretch>
        </p:blipFill>
        <p:spPr>
          <a:xfrm>
            <a:off x="5017673" y="4203166"/>
            <a:ext cx="4126327" cy="940334"/>
          </a:xfrm>
          <a:prstGeom prst="rect">
            <a:avLst/>
          </a:prstGeom>
        </p:spPr>
      </p:pic>
      <p:pic>
        <p:nvPicPr>
          <p:cNvPr id="6" name="Picture 5">
            <a:extLst>
              <a:ext uri="{FF2B5EF4-FFF2-40B4-BE49-F238E27FC236}">
                <a16:creationId xmlns:a16="http://schemas.microsoft.com/office/drawing/2014/main" id="{921FA194-3386-5DC1-3E17-6D941EC490AF}"/>
              </a:ext>
            </a:extLst>
          </p:cNvPr>
          <p:cNvPicPr>
            <a:picLocks noChangeAspect="1"/>
          </p:cNvPicPr>
          <p:nvPr/>
        </p:nvPicPr>
        <p:blipFill>
          <a:blip r:embed="rId4"/>
          <a:stretch>
            <a:fillRect/>
          </a:stretch>
        </p:blipFill>
        <p:spPr>
          <a:xfrm>
            <a:off x="0" y="4418319"/>
            <a:ext cx="4948518" cy="671128"/>
          </a:xfrm>
          <a:prstGeom prst="rect">
            <a:avLst/>
          </a:prstGeom>
        </p:spPr>
      </p:pic>
    </p:spTree>
    <p:extLst>
      <p:ext uri="{BB962C8B-B14F-4D97-AF65-F5344CB8AC3E}">
        <p14:creationId xmlns:p14="http://schemas.microsoft.com/office/powerpoint/2010/main" val="4684737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43710" y="28051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Test for Stationarity</a:t>
            </a:r>
            <a:endParaRPr dirty="0"/>
          </a:p>
        </p:txBody>
      </p:sp>
      <p:sp>
        <p:nvSpPr>
          <p:cNvPr id="291" name="Google Shape;291;p43"/>
          <p:cNvSpPr txBox="1">
            <a:spLocks noGrp="1"/>
          </p:cNvSpPr>
          <p:nvPr>
            <p:ph type="subTitle" idx="1"/>
          </p:nvPr>
        </p:nvSpPr>
        <p:spPr>
          <a:xfrm>
            <a:off x="0" y="628827"/>
            <a:ext cx="924389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b="0" dirty="0">
                <a:solidFill>
                  <a:schemeClr val="tx1"/>
                </a:solidFill>
                <a:effectLst/>
                <a:latin typeface="Montserrat" panose="00000500000000000000" pitchFamily="2" charset="0"/>
              </a:rPr>
              <a:t>We will need to conduct a series of tests before fitting the models.</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These tests are crucial as some of them are used determine the utility of multivariate time series models and stationarity is needed for models like ARMA</a:t>
            </a:r>
          </a:p>
          <a:p>
            <a:pPr algn="l">
              <a:buFont typeface="Arial" panose="020B0604020202020204" pitchFamily="34" charset="0"/>
              <a:buChar char="•"/>
            </a:pPr>
            <a:r>
              <a:rPr lang="en-US" sz="1050" b="0" dirty="0">
                <a:solidFill>
                  <a:schemeClr val="tx1"/>
                </a:solidFill>
                <a:effectLst/>
                <a:latin typeface="Montserrat" panose="00000500000000000000" pitchFamily="2" charset="0"/>
              </a:rPr>
              <a:t>We will perform augmented dickey-fuller test to check for stationarity, by using `</a:t>
            </a:r>
            <a:r>
              <a:rPr lang="en-US" sz="1050" b="0" dirty="0" err="1">
                <a:solidFill>
                  <a:schemeClr val="tx1"/>
                </a:solidFill>
                <a:effectLst/>
                <a:latin typeface="Montserrat" panose="00000500000000000000" pitchFamily="2" charset="0"/>
              </a:rPr>
              <a:t>adfuller</a:t>
            </a:r>
            <a:r>
              <a:rPr lang="en-US" sz="1050" b="0" dirty="0">
                <a:solidFill>
                  <a:schemeClr val="tx1"/>
                </a:solidFill>
                <a:effectLst/>
                <a:latin typeface="Montserrat" panose="00000500000000000000" pitchFamily="2" charset="0"/>
              </a:rPr>
              <a:t>` from </a:t>
            </a:r>
            <a:r>
              <a:rPr lang="en-US" sz="1050" b="0" dirty="0" err="1">
                <a:solidFill>
                  <a:schemeClr val="tx1"/>
                </a:solidFill>
                <a:effectLst/>
                <a:latin typeface="Montserrat" panose="00000500000000000000" pitchFamily="2" charset="0"/>
              </a:rPr>
              <a:t>statsmodels</a:t>
            </a:r>
            <a:r>
              <a:rPr lang="en-US" sz="1050" b="0" dirty="0">
                <a:solidFill>
                  <a:schemeClr val="tx1"/>
                </a:solidFill>
                <a:effectLst/>
                <a:latin typeface="Montserrat" panose="00000500000000000000" pitchFamily="2" charset="0"/>
              </a:rPr>
              <a:t>.</a:t>
            </a:r>
          </a:p>
          <a:p>
            <a:pPr algn="l">
              <a:buFont typeface="Arial" panose="020B0604020202020204" pitchFamily="34" charset="0"/>
              <a:buChar char="•"/>
            </a:pPr>
            <a:r>
              <a:rPr lang="en-US" sz="1050" b="0" dirty="0">
                <a:solidFill>
                  <a:schemeClr val="tx1"/>
                </a:solidFill>
                <a:effectLst/>
                <a:latin typeface="Montserrat" panose="00000500000000000000" pitchFamily="2" charset="0"/>
              </a:rPr>
              <a:t>It is a type of statistical test aka a unit root test.</a:t>
            </a:r>
          </a:p>
          <a:p>
            <a:pPr algn="l">
              <a:buFont typeface="Arial" panose="020B0604020202020204" pitchFamily="34" charset="0"/>
              <a:buChar char="•"/>
            </a:pPr>
            <a:r>
              <a:rPr lang="en-US" sz="1050" dirty="0">
                <a:solidFill>
                  <a:schemeClr val="tx1"/>
                </a:solidFill>
                <a:latin typeface="Montserrat" panose="00000500000000000000" pitchFamily="2" charset="0"/>
              </a:rPr>
              <a:t>Null hypothesis is : Time series is non stationary that is series has unit root</a:t>
            </a:r>
          </a:p>
          <a:p>
            <a:pPr algn="l">
              <a:buFont typeface="Arial" panose="020B0604020202020204" pitchFamily="34" charset="0"/>
              <a:buChar char="•"/>
            </a:pPr>
            <a:r>
              <a:rPr lang="en-US" sz="1050" b="0" dirty="0">
                <a:solidFill>
                  <a:schemeClr val="tx1"/>
                </a:solidFill>
                <a:effectLst/>
                <a:latin typeface="Montserrat" panose="00000500000000000000" pitchFamily="2" charset="0"/>
              </a:rPr>
              <a:t>Alt hypothesis is: time series is stationary (series has no unit root.</a:t>
            </a:r>
          </a:p>
          <a:p>
            <a:pPr algn="l">
              <a:buFont typeface="Arial" panose="020B0604020202020204" pitchFamily="34" charset="0"/>
              <a:buChar char="•"/>
            </a:pPr>
            <a:r>
              <a:rPr lang="en-US" sz="1050" b="1" dirty="0">
                <a:solidFill>
                  <a:schemeClr val="tx1"/>
                </a:solidFill>
                <a:effectLst/>
                <a:latin typeface="Montserrat" panose="00000500000000000000" pitchFamily="2" charset="0"/>
              </a:rPr>
              <a:t>We will perform augmented dickey fuller test with 0.05 significance level.</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1Stationary time series is crucial for modelling most time series models such as ARIMA, and is also required for other statistical tests. For example, we need to check if our data satisfies certain statistical assumptions that may be made by our models like Auto Regressive models. Given this, we require time series to be stationary for forecasting. </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To be more specific, for instance, since ARMA models looks at the past data to predict the future values, It </a:t>
            </a:r>
            <a:r>
              <a:rPr lang="en-US" sz="1000" dirty="0">
                <a:solidFill>
                  <a:schemeClr val="tx1"/>
                </a:solidFill>
                <a:latin typeface="Montserrat" panose="00000500000000000000" pitchFamily="2" charset="0"/>
              </a:rPr>
              <a:t>appears </a:t>
            </a:r>
            <a:r>
              <a:rPr lang="en-US" sz="1000" b="0" dirty="0">
                <a:solidFill>
                  <a:schemeClr val="tx1"/>
                </a:solidFill>
                <a:effectLst/>
                <a:latin typeface="Montserrat" panose="00000500000000000000" pitchFamily="2" charset="0"/>
              </a:rPr>
              <a:t>that any stationary data can be approximated with stationary ARMA model , and hence this is why we need to ensure time series is stationary. Hence, the concept of stationarity is very important in modelling non-</a:t>
            </a:r>
            <a:r>
              <a:rPr lang="en-US" sz="1000" b="0" dirty="0" err="1">
                <a:solidFill>
                  <a:schemeClr val="tx1"/>
                </a:solidFill>
                <a:effectLst/>
                <a:latin typeface="Montserrat" panose="00000500000000000000" pitchFamily="2" charset="0"/>
              </a:rPr>
              <a:t>independant</a:t>
            </a:r>
            <a:r>
              <a:rPr lang="en-US" sz="1000" b="0" dirty="0">
                <a:solidFill>
                  <a:schemeClr val="tx1"/>
                </a:solidFill>
                <a:effectLst/>
                <a:latin typeface="Montserrat" panose="00000500000000000000" pitchFamily="2" charset="0"/>
              </a:rPr>
              <a:t> data.</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To put it simply a stationary time series is one in which the properties - mean, variance and covariance do not vary with time. </a:t>
            </a:r>
            <a:endParaRPr lang="en-US" sz="105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Null hypothesis rejected for all gases, even RH.</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 All time series except `Temperature` is not stationary.</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 We can see that all gases have strong stationary, having p values of less then 0.05, hence we do not need to transform or perform differencing to our data, this will mean that if we utilize ARIMA models, we can have an order of (p,0,q), where p and q are to be decided later on, 0 denoting no differencing</a:t>
            </a:r>
          </a:p>
          <a:p>
            <a:pPr algn="l">
              <a:buFont typeface="Arial" panose="020B0604020202020204" pitchFamily="34" charset="0"/>
              <a:buChar char="•"/>
            </a:pPr>
            <a:br>
              <a:rPr lang="en-US" sz="1000" b="0" dirty="0">
                <a:solidFill>
                  <a:schemeClr val="tx1"/>
                </a:solidFill>
                <a:effectLst/>
                <a:latin typeface="Montserrat" panose="00000500000000000000" pitchFamily="2" charset="0"/>
              </a:rPr>
            </a:b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05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05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p:txBody>
      </p:sp>
      <p:pic>
        <p:nvPicPr>
          <p:cNvPr id="4" name="Picture 3">
            <a:extLst>
              <a:ext uri="{FF2B5EF4-FFF2-40B4-BE49-F238E27FC236}">
                <a16:creationId xmlns:a16="http://schemas.microsoft.com/office/drawing/2014/main" id="{0912AEC7-D30B-814D-234C-3C1F62AE9706}"/>
              </a:ext>
            </a:extLst>
          </p:cNvPr>
          <p:cNvPicPr>
            <a:picLocks noChangeAspect="1"/>
          </p:cNvPicPr>
          <p:nvPr/>
        </p:nvPicPr>
        <p:blipFill>
          <a:blip r:embed="rId3"/>
          <a:stretch>
            <a:fillRect/>
          </a:stretch>
        </p:blipFill>
        <p:spPr>
          <a:xfrm>
            <a:off x="423766" y="4228972"/>
            <a:ext cx="2695951" cy="914528"/>
          </a:xfrm>
          <a:prstGeom prst="rect">
            <a:avLst/>
          </a:prstGeom>
        </p:spPr>
      </p:pic>
      <p:pic>
        <p:nvPicPr>
          <p:cNvPr id="7" name="Picture 6">
            <a:extLst>
              <a:ext uri="{FF2B5EF4-FFF2-40B4-BE49-F238E27FC236}">
                <a16:creationId xmlns:a16="http://schemas.microsoft.com/office/drawing/2014/main" id="{8269534B-22C6-E0D1-BE60-7AC60D20D3C7}"/>
              </a:ext>
            </a:extLst>
          </p:cNvPr>
          <p:cNvPicPr>
            <a:picLocks noChangeAspect="1"/>
          </p:cNvPicPr>
          <p:nvPr/>
        </p:nvPicPr>
        <p:blipFill>
          <a:blip r:embed="rId4"/>
          <a:stretch>
            <a:fillRect/>
          </a:stretch>
        </p:blipFill>
        <p:spPr>
          <a:xfrm>
            <a:off x="3390097" y="4179089"/>
            <a:ext cx="5753903" cy="914528"/>
          </a:xfrm>
          <a:prstGeom prst="rect">
            <a:avLst/>
          </a:prstGeom>
        </p:spPr>
      </p:pic>
    </p:spTree>
    <p:extLst>
      <p:ext uri="{BB962C8B-B14F-4D97-AF65-F5344CB8AC3E}">
        <p14:creationId xmlns:p14="http://schemas.microsoft.com/office/powerpoint/2010/main" val="19241512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Test for Cointegration</a:t>
            </a:r>
            <a:endParaRPr dirty="0"/>
          </a:p>
        </p:txBody>
      </p:sp>
      <p:sp>
        <p:nvSpPr>
          <p:cNvPr id="291" name="Google Shape;291;p43"/>
          <p:cNvSpPr txBox="1">
            <a:spLocks noGrp="1"/>
          </p:cNvSpPr>
          <p:nvPr>
            <p:ph type="subTitle" idx="1"/>
          </p:nvPr>
        </p:nvSpPr>
        <p:spPr>
          <a:xfrm>
            <a:off x="0" y="785211"/>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b="0" dirty="0">
                <a:solidFill>
                  <a:schemeClr val="tx1"/>
                </a:solidFill>
                <a:effectLst/>
                <a:latin typeface="Montserrat" panose="00000500000000000000" pitchFamily="2" charset="0"/>
              </a:rPr>
              <a:t>Johansen's test is a way to determine if several time series are cointegrated in the long term, to determine if  multivariate modelling is appropriate.</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It helps to establish the presence of a statistically significant connection between two or more time series. Cointegration is a statistical property of two or more time-series variables which indicates if a linear combination of the variables is stationary.</a:t>
            </a:r>
          </a:p>
          <a:p>
            <a:pPr algn="l">
              <a:buFont typeface="Arial" panose="020B0604020202020204" pitchFamily="34" charset="0"/>
              <a:buChar char="•"/>
            </a:pPr>
            <a:br>
              <a:rPr lang="en-US" sz="1100" b="0" dirty="0">
                <a:solidFill>
                  <a:schemeClr val="tx1"/>
                </a:solidFill>
                <a:effectLst/>
                <a:latin typeface="Montserrat" panose="00000500000000000000" pitchFamily="2" charset="0"/>
              </a:rPr>
            </a:br>
            <a:r>
              <a:rPr lang="en-US" sz="1100" b="0" dirty="0">
                <a:solidFill>
                  <a:schemeClr val="tx1"/>
                </a:solidFill>
                <a:effectLst/>
                <a:latin typeface="Montserrat" panose="00000500000000000000" pitchFamily="2" charset="0"/>
              </a:rPr>
              <a:t>When two or more time series are cointegrated, it means they have a long run, statistically significant relationship.</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This is the basic premise on which Vector Autoregression(VAR) models is based on, assuming that predicted values have a long running statistical significant relationship. Hence, we need to perform the cointegration test before starting to build VAR models.</a:t>
            </a: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marL="114300" indent="0" algn="l"/>
            <a:endParaRPr lang="en-US" sz="1200" dirty="0">
              <a:solidFill>
                <a:schemeClr val="tx1"/>
              </a:solidFill>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dirty="0">
              <a:solidFill>
                <a:schemeClr val="tx1"/>
              </a:solidFill>
              <a:latin typeface="Montserrat" panose="00000500000000000000" pitchFamily="2" charset="0"/>
            </a:endParaRP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r>
              <a:rPr lang="en-US" sz="1200" dirty="0">
                <a:solidFill>
                  <a:schemeClr val="tx1"/>
                </a:solidFill>
                <a:latin typeface="Montserrat" panose="00000500000000000000" pitchFamily="2" charset="0"/>
              </a:rPr>
              <a:t>At least 2 time series have significant cointegration.</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Proceed with causation test</a:t>
            </a:r>
          </a:p>
        </p:txBody>
      </p:sp>
      <p:pic>
        <p:nvPicPr>
          <p:cNvPr id="3" name="Picture 2">
            <a:extLst>
              <a:ext uri="{FF2B5EF4-FFF2-40B4-BE49-F238E27FC236}">
                <a16:creationId xmlns:a16="http://schemas.microsoft.com/office/drawing/2014/main" id="{42289EF1-AFE6-D606-7227-2211B020763E}"/>
              </a:ext>
            </a:extLst>
          </p:cNvPr>
          <p:cNvPicPr>
            <a:picLocks noChangeAspect="1"/>
          </p:cNvPicPr>
          <p:nvPr/>
        </p:nvPicPr>
        <p:blipFill>
          <a:blip r:embed="rId3"/>
          <a:stretch>
            <a:fillRect/>
          </a:stretch>
        </p:blipFill>
        <p:spPr>
          <a:xfrm>
            <a:off x="6134927" y="-80885"/>
            <a:ext cx="3067478" cy="1419423"/>
          </a:xfrm>
          <a:prstGeom prst="rect">
            <a:avLst/>
          </a:prstGeom>
        </p:spPr>
      </p:pic>
      <p:pic>
        <p:nvPicPr>
          <p:cNvPr id="4" name="Picture 3">
            <a:extLst>
              <a:ext uri="{FF2B5EF4-FFF2-40B4-BE49-F238E27FC236}">
                <a16:creationId xmlns:a16="http://schemas.microsoft.com/office/drawing/2014/main" id="{9E45261D-1838-BFAA-D221-43C4F949E522}"/>
              </a:ext>
            </a:extLst>
          </p:cNvPr>
          <p:cNvPicPr>
            <a:picLocks noChangeAspect="1"/>
          </p:cNvPicPr>
          <p:nvPr/>
        </p:nvPicPr>
        <p:blipFill>
          <a:blip r:embed="rId4"/>
          <a:stretch>
            <a:fillRect/>
          </a:stretch>
        </p:blipFill>
        <p:spPr>
          <a:xfrm>
            <a:off x="5278930" y="3095339"/>
            <a:ext cx="3865069" cy="2048161"/>
          </a:xfrm>
          <a:prstGeom prst="rect">
            <a:avLst/>
          </a:prstGeom>
        </p:spPr>
      </p:pic>
    </p:spTree>
    <p:extLst>
      <p:ext uri="{BB962C8B-B14F-4D97-AF65-F5344CB8AC3E}">
        <p14:creationId xmlns:p14="http://schemas.microsoft.com/office/powerpoint/2010/main" val="17425691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Test for causation</a:t>
            </a:r>
            <a:endParaRPr dirty="0"/>
          </a:p>
        </p:txBody>
      </p:sp>
      <p:sp>
        <p:nvSpPr>
          <p:cNvPr id="291" name="Google Shape;291;p43"/>
          <p:cNvSpPr txBox="1">
            <a:spLocks noGrp="1"/>
          </p:cNvSpPr>
          <p:nvPr>
            <p:ph type="subTitle" idx="1"/>
          </p:nvPr>
        </p:nvSpPr>
        <p:spPr>
          <a:xfrm>
            <a:off x="0" y="785211"/>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b="0" dirty="0">
                <a:solidFill>
                  <a:schemeClr val="tx1"/>
                </a:solidFill>
                <a:effectLst/>
                <a:latin typeface="Montserrat" panose="00000500000000000000" pitchFamily="2" charset="0"/>
              </a:rPr>
              <a:t>Vector Autoregression `(VAR/ VARMAX)` models works on the assumption that the predicted variables influences each other. To test if the variables do indeed affect each other. We carry out the test for causation.</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The Granger causality test is a statistical hypothesis test for determining whether one time series is useful in forecasting another in multivariate time series data, (that is to check if time series influences one another). </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One requirement for granger causality test is for the data to be stationarity, as seen above, we have passed the stationarity test.</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We want to have some causation between the time series, so we can implement multivariate time series modelling.</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If some </a:t>
            </a:r>
            <a:r>
              <a:rPr lang="en-US" sz="1100" b="0" dirty="0" err="1">
                <a:solidFill>
                  <a:schemeClr val="tx1"/>
                </a:solidFill>
                <a:effectLst/>
                <a:latin typeface="Montserrat" panose="00000500000000000000" pitchFamily="2" charset="0"/>
              </a:rPr>
              <a:t>pvalue</a:t>
            </a:r>
            <a:r>
              <a:rPr lang="en-US" sz="1100" b="0" dirty="0">
                <a:solidFill>
                  <a:schemeClr val="tx1"/>
                </a:solidFill>
                <a:effectLst/>
                <a:latin typeface="Montserrat" panose="00000500000000000000" pitchFamily="2" charset="0"/>
              </a:rPr>
              <a:t> &lt; significance level =0.05, we reject null hypothesis. </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Hence there is sufficient evidence to conclude multivariate time series modelling is relevant</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Rather than testing whether Y causes X, the Granger causality tests whether Y forecasts X</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We will perform Granger’s Causality test for all possible combinations of each time serie</a:t>
            </a:r>
            <a:r>
              <a:rPr lang="en-US" sz="1100" dirty="0">
                <a:solidFill>
                  <a:schemeClr val="tx1"/>
                </a:solidFill>
                <a:latin typeface="Montserrat" panose="00000500000000000000" pitchFamily="2" charset="0"/>
              </a:rPr>
              <a:t>s.</a:t>
            </a:r>
          </a:p>
        </p:txBody>
      </p:sp>
      <p:pic>
        <p:nvPicPr>
          <p:cNvPr id="4" name="Picture 3">
            <a:extLst>
              <a:ext uri="{FF2B5EF4-FFF2-40B4-BE49-F238E27FC236}">
                <a16:creationId xmlns:a16="http://schemas.microsoft.com/office/drawing/2014/main" id="{B05227E8-449B-5CAA-DA46-D4EE086BAA66}"/>
              </a:ext>
            </a:extLst>
          </p:cNvPr>
          <p:cNvPicPr>
            <a:picLocks noChangeAspect="1"/>
          </p:cNvPicPr>
          <p:nvPr/>
        </p:nvPicPr>
        <p:blipFill>
          <a:blip r:embed="rId3"/>
          <a:stretch>
            <a:fillRect/>
          </a:stretch>
        </p:blipFill>
        <p:spPr>
          <a:xfrm>
            <a:off x="5071461" y="836991"/>
            <a:ext cx="4003382" cy="762106"/>
          </a:xfrm>
          <a:prstGeom prst="rect">
            <a:avLst/>
          </a:prstGeom>
        </p:spPr>
      </p:pic>
      <p:pic>
        <p:nvPicPr>
          <p:cNvPr id="7" name="Picture 6">
            <a:extLst>
              <a:ext uri="{FF2B5EF4-FFF2-40B4-BE49-F238E27FC236}">
                <a16:creationId xmlns:a16="http://schemas.microsoft.com/office/drawing/2014/main" id="{B8AE6C37-0506-025F-F87D-5DBF3EBF38A3}"/>
              </a:ext>
            </a:extLst>
          </p:cNvPr>
          <p:cNvPicPr>
            <a:picLocks noChangeAspect="1"/>
          </p:cNvPicPr>
          <p:nvPr/>
        </p:nvPicPr>
        <p:blipFill>
          <a:blip r:embed="rId4"/>
          <a:stretch>
            <a:fillRect/>
          </a:stretch>
        </p:blipFill>
        <p:spPr>
          <a:xfrm>
            <a:off x="5362029" y="1705855"/>
            <a:ext cx="3712814" cy="3291648"/>
          </a:xfrm>
          <a:prstGeom prst="rect">
            <a:avLst/>
          </a:prstGeom>
        </p:spPr>
      </p:pic>
    </p:spTree>
    <p:extLst>
      <p:ext uri="{BB962C8B-B14F-4D97-AF65-F5344CB8AC3E}">
        <p14:creationId xmlns:p14="http://schemas.microsoft.com/office/powerpoint/2010/main" val="3287269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Test for causation</a:t>
            </a:r>
            <a:endParaRPr dirty="0"/>
          </a:p>
        </p:txBody>
      </p:sp>
      <p:sp>
        <p:nvSpPr>
          <p:cNvPr id="291" name="Google Shape;291;p43"/>
          <p:cNvSpPr txBox="1">
            <a:spLocks noGrp="1"/>
          </p:cNvSpPr>
          <p:nvPr>
            <p:ph type="subTitle" idx="1"/>
          </p:nvPr>
        </p:nvSpPr>
        <p:spPr>
          <a:xfrm>
            <a:off x="0" y="785211"/>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b="0" dirty="0">
                <a:solidFill>
                  <a:schemeClr val="tx1"/>
                </a:solidFill>
                <a:effectLst/>
                <a:latin typeface="Montserrat" panose="00000500000000000000" pitchFamily="2" charset="0"/>
              </a:rPr>
              <a:t>From the matrix, we note that columns are predictor variables, while columns, Y is the response variables</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 There is generally causation between the variables, where temperature and relative humidity can explain all the gases except Hydrocarbons and Nitrogen dioxide.</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 There is generally causation between gases, given the p values of &lt; significance level of 0.05, hence we can safely reject the null hypothesis. </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 We can conclude that the time series in the system are generally interchangeably causing each other. This makes the system of multi-time series a good candidate for using VAR models for forecasting.</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 Some variable pairs do not have a p-value of less than 0.05. For example, T and NO2, RH and NO2, T and HC as well as RH and HC.</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We also note that we do not require all variables to be interchangeably causing one another to implement </a:t>
            </a:r>
            <a:r>
              <a:rPr lang="en-US" sz="1100" b="0" dirty="0" err="1">
                <a:solidFill>
                  <a:schemeClr val="tx1"/>
                </a:solidFill>
                <a:effectLst/>
                <a:latin typeface="Montserrat" panose="00000500000000000000" pitchFamily="2" charset="0"/>
              </a:rPr>
              <a:t>multivaiate</a:t>
            </a:r>
            <a:r>
              <a:rPr lang="en-US" sz="1100" b="0" dirty="0">
                <a:solidFill>
                  <a:schemeClr val="tx1"/>
                </a:solidFill>
                <a:effectLst/>
                <a:latin typeface="Montserrat" panose="00000500000000000000" pitchFamily="2" charset="0"/>
              </a:rPr>
              <a:t> modelling</a:t>
            </a:r>
          </a:p>
          <a:p>
            <a:pPr algn="l">
              <a:buFont typeface="Arial" panose="020B0604020202020204" pitchFamily="34" charset="0"/>
              <a:buChar char="•"/>
            </a:pPr>
            <a:r>
              <a:rPr lang="en-US" sz="1100" dirty="0">
                <a:solidFill>
                  <a:schemeClr val="tx1"/>
                </a:solidFill>
                <a:latin typeface="Montserrat" panose="00000500000000000000" pitchFamily="2" charset="0"/>
              </a:rPr>
              <a:t>From all the tests, multivariate modelling is appropriate, and differencing is not needed.</a:t>
            </a: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pic>
        <p:nvPicPr>
          <p:cNvPr id="4" name="Picture 3">
            <a:extLst>
              <a:ext uri="{FF2B5EF4-FFF2-40B4-BE49-F238E27FC236}">
                <a16:creationId xmlns:a16="http://schemas.microsoft.com/office/drawing/2014/main" id="{B05227E8-449B-5CAA-DA46-D4EE086BAA66}"/>
              </a:ext>
            </a:extLst>
          </p:cNvPr>
          <p:cNvPicPr>
            <a:picLocks noChangeAspect="1"/>
          </p:cNvPicPr>
          <p:nvPr/>
        </p:nvPicPr>
        <p:blipFill>
          <a:blip r:embed="rId3"/>
          <a:stretch>
            <a:fillRect/>
          </a:stretch>
        </p:blipFill>
        <p:spPr>
          <a:xfrm>
            <a:off x="5384221" y="836991"/>
            <a:ext cx="3690622" cy="762106"/>
          </a:xfrm>
          <a:prstGeom prst="rect">
            <a:avLst/>
          </a:prstGeom>
        </p:spPr>
      </p:pic>
      <p:pic>
        <p:nvPicPr>
          <p:cNvPr id="7" name="Picture 6">
            <a:extLst>
              <a:ext uri="{FF2B5EF4-FFF2-40B4-BE49-F238E27FC236}">
                <a16:creationId xmlns:a16="http://schemas.microsoft.com/office/drawing/2014/main" id="{B8AE6C37-0506-025F-F87D-5DBF3EBF38A3}"/>
              </a:ext>
            </a:extLst>
          </p:cNvPr>
          <p:cNvPicPr>
            <a:picLocks noChangeAspect="1"/>
          </p:cNvPicPr>
          <p:nvPr/>
        </p:nvPicPr>
        <p:blipFill>
          <a:blip r:embed="rId4"/>
          <a:stretch>
            <a:fillRect/>
          </a:stretch>
        </p:blipFill>
        <p:spPr>
          <a:xfrm>
            <a:off x="5362029" y="1705855"/>
            <a:ext cx="3712814" cy="3291648"/>
          </a:xfrm>
          <a:prstGeom prst="rect">
            <a:avLst/>
          </a:prstGeom>
        </p:spPr>
      </p:pic>
    </p:spTree>
    <p:extLst>
      <p:ext uri="{BB962C8B-B14F-4D97-AF65-F5344CB8AC3E}">
        <p14:creationId xmlns:p14="http://schemas.microsoft.com/office/powerpoint/2010/main" val="693126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Evaluation method</a:t>
            </a:r>
            <a:endParaRPr dirty="0"/>
          </a:p>
        </p:txBody>
      </p:sp>
      <p:sp>
        <p:nvSpPr>
          <p:cNvPr id="291" name="Google Shape;291;p43"/>
          <p:cNvSpPr txBox="1">
            <a:spLocks noGrp="1"/>
          </p:cNvSpPr>
          <p:nvPr>
            <p:ph type="subTitle" idx="1"/>
          </p:nvPr>
        </p:nvSpPr>
        <p:spPr>
          <a:xfrm>
            <a:off x="0" y="785211"/>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EDB9DCB1-0DC6-0BB4-5A94-299A6D09B9FF}"/>
              </a:ext>
            </a:extLst>
          </p:cNvPr>
          <p:cNvSpPr txBox="1"/>
          <p:nvPr/>
        </p:nvSpPr>
        <p:spPr>
          <a:xfrm>
            <a:off x="166761" y="914400"/>
            <a:ext cx="8662194" cy="4185761"/>
          </a:xfrm>
          <a:prstGeom prst="rect">
            <a:avLst/>
          </a:prstGeom>
          <a:noFill/>
        </p:spPr>
        <p:txBody>
          <a:bodyPr wrap="square" rtlCol="0">
            <a:spAutoFit/>
          </a:bodyPr>
          <a:lstStyle/>
          <a:p>
            <a:pPr marL="285750" indent="-285750">
              <a:buFont typeface="Arial" panose="020B0604020202020204" pitchFamily="34" charset="0"/>
              <a:buChar char="•"/>
            </a:pPr>
            <a:r>
              <a:rPr lang="en-SG" dirty="0"/>
              <a:t>Cant rely on hold out test set to evaluate model, as it may not fully indicate the model ability to generalize well.</a:t>
            </a:r>
          </a:p>
          <a:p>
            <a:pPr marL="285750" indent="-285750">
              <a:buFont typeface="Arial" panose="020B0604020202020204" pitchFamily="34" charset="0"/>
              <a:buChar char="•"/>
            </a:pPr>
            <a:r>
              <a:rPr lang="en-US" dirty="0">
                <a:solidFill>
                  <a:schemeClr val="tx1"/>
                </a:solidFill>
                <a:latin typeface="Montserrat" panose="00000500000000000000" pitchFamily="2" charset="0"/>
              </a:rPr>
              <a:t>W</a:t>
            </a:r>
            <a:r>
              <a:rPr lang="en-US" b="0" dirty="0">
                <a:solidFill>
                  <a:schemeClr val="tx1"/>
                </a:solidFill>
                <a:effectLst/>
                <a:latin typeface="Montserrat" panose="00000500000000000000" pitchFamily="2" charset="0"/>
              </a:rPr>
              <a:t>e want to pick a useful yet robust model that possess low </a:t>
            </a:r>
            <a:r>
              <a:rPr lang="en-US" b="0" dirty="0" err="1">
                <a:solidFill>
                  <a:schemeClr val="tx1"/>
                </a:solidFill>
                <a:effectLst/>
                <a:latin typeface="Montserrat" panose="00000500000000000000" pitchFamily="2" charset="0"/>
              </a:rPr>
              <a:t>rmse</a:t>
            </a:r>
            <a:r>
              <a:rPr lang="en-US" b="0" dirty="0">
                <a:solidFill>
                  <a:schemeClr val="tx1"/>
                </a:solidFill>
                <a:effectLst/>
                <a:latin typeface="Montserrat" panose="00000500000000000000" pitchFamily="2" charset="0"/>
              </a:rPr>
              <a:t> scores, we have to use an unbiased model selection technique, so that we can have robust and reliable measurements of the model performance, and further understand its general potential.</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Hence, we will perform time series cross validation, it helps us to obtain an unbiased estimate of true error made by model.</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However, we cannot apply a random selection to obtain multiple CV sets, doing this we will end up with sequences with many missing instances and the results will not be meaningful. On non time series data, there is no dependance from one observation to another. This however is not the case for time series data.</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 Hence, cannot use the normal K-Fold cross validation for time series, due to the time </a:t>
            </a:r>
            <a:r>
              <a:rPr lang="en-US" b="0" dirty="0" err="1">
                <a:solidFill>
                  <a:schemeClr val="tx1"/>
                </a:solidFill>
                <a:effectLst/>
                <a:latin typeface="Montserrat" panose="00000500000000000000" pitchFamily="2" charset="0"/>
              </a:rPr>
              <a:t>dependancy</a:t>
            </a:r>
            <a:r>
              <a:rPr lang="en-US" b="0" dirty="0">
                <a:solidFill>
                  <a:schemeClr val="tx1"/>
                </a:solidFill>
                <a:effectLst/>
                <a:latin typeface="Montserrat" panose="00000500000000000000" pitchFamily="2" charset="0"/>
              </a:rPr>
              <a:t> factor in our data. These methods assume that there is no relationship between the observations. Instead, we can consider several methods to split up the data, maintaining the temporal order in which the values were observed. We can consider the time series splitter, or blocked cross validation approach to perform cross validated scoring on models. Whatever it is, extra care needs to be taken to avoid data leakage</a:t>
            </a:r>
          </a:p>
          <a:p>
            <a:pPr marL="285750" indent="-285750">
              <a:buFont typeface="Arial" panose="020B0604020202020204" pitchFamily="34" charset="0"/>
              <a:buChar char="•"/>
            </a:pPr>
            <a:endParaRPr lang="en-US" b="0" dirty="0">
              <a:solidFill>
                <a:schemeClr val="tx1"/>
              </a:solidFill>
              <a:effectLst/>
              <a:latin typeface="Montserrat" panose="00000500000000000000" pitchFamily="2" charset="0"/>
            </a:endParaRPr>
          </a:p>
          <a:p>
            <a:pPr marL="285750" indent="-285750">
              <a:buFont typeface="Arial" panose="020B0604020202020204" pitchFamily="34" charset="0"/>
              <a:buChar char="•"/>
            </a:pPr>
            <a:endParaRPr lang="en-SG" dirty="0"/>
          </a:p>
        </p:txBody>
      </p:sp>
    </p:spTree>
    <p:extLst>
      <p:ext uri="{BB962C8B-B14F-4D97-AF65-F5344CB8AC3E}">
        <p14:creationId xmlns:p14="http://schemas.microsoft.com/office/powerpoint/2010/main" val="3735966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5"/>
          <p:cNvSpPr txBox="1">
            <a:spLocks noGrp="1"/>
          </p:cNvSpPr>
          <p:nvPr>
            <p:ph type="subTitle" idx="1"/>
          </p:nvPr>
        </p:nvSpPr>
        <p:spPr>
          <a:xfrm>
            <a:off x="507146" y="1148354"/>
            <a:ext cx="7779324" cy="2379900"/>
          </a:xfrm>
          <a:prstGeom prst="rect">
            <a:avLst/>
          </a:prstGeom>
        </p:spPr>
        <p:txBody>
          <a:bodyPr spcFirstLastPara="1" wrap="square" lIns="91425" tIns="91425" rIns="91425" bIns="91425" anchor="t" anchorCtr="0">
            <a:noAutofit/>
          </a:bodyPr>
          <a:lstStyle/>
          <a:p>
            <a:r>
              <a:rPr lang="en-US" b="0" dirty="0">
                <a:solidFill>
                  <a:schemeClr val="tx1"/>
                </a:solidFill>
                <a:effectLst/>
                <a:latin typeface="Montserrat" panose="00000500000000000000" pitchFamily="2" charset="0"/>
              </a:rPr>
              <a:t>If we were to assume that the dataset is similar to the UCI repo, but of different dates, then, we note that the recordings are made using an array of 5 metal oxide chemical sensors embedded in an Air Quality Chemical </a:t>
            </a:r>
            <a:r>
              <a:rPr lang="en-US" b="0" dirty="0" err="1">
                <a:solidFill>
                  <a:schemeClr val="tx1"/>
                </a:solidFill>
                <a:effectLst/>
                <a:latin typeface="Montserrat" panose="00000500000000000000" pitchFamily="2" charset="0"/>
              </a:rPr>
              <a:t>Multisensor</a:t>
            </a:r>
            <a:r>
              <a:rPr lang="en-US" b="0" dirty="0">
                <a:solidFill>
                  <a:schemeClr val="tx1"/>
                </a:solidFill>
                <a:effectLst/>
                <a:latin typeface="Montserrat" panose="00000500000000000000" pitchFamily="2" charset="0"/>
              </a:rPr>
              <a:t> Device. </a:t>
            </a:r>
          </a:p>
          <a:p>
            <a:r>
              <a:rPr lang="en-US" b="0" dirty="0">
                <a:solidFill>
                  <a:schemeClr val="tx1"/>
                </a:solidFill>
                <a:effectLst/>
                <a:latin typeface="Montserrat" panose="00000500000000000000" pitchFamily="2" charset="0"/>
              </a:rPr>
              <a:t>The sensors used are metal oxide chemical sensors, and when gases are absorbed, there is a reaction that brings about changes in the conductivity. The chemical sensor then uses this reading output to estimate the concentration of the air pollutant. [16]</a:t>
            </a:r>
          </a:p>
          <a:p>
            <a:pPr>
              <a:buFont typeface="+mj-lt"/>
              <a:buAutoNum type="arabicPeriod"/>
            </a:pPr>
            <a:endParaRPr lang="en-US" b="0" dirty="0">
              <a:solidFill>
                <a:schemeClr val="tx1"/>
              </a:solidFill>
              <a:effectLst/>
              <a:latin typeface="Montserrat" panose="00000500000000000000" pitchFamily="2" charset="0"/>
            </a:endParaRPr>
          </a:p>
          <a:p>
            <a:pPr marL="285750" indent="-285750"/>
            <a:endParaRPr lang="en-SG" dirty="0"/>
          </a:p>
          <a:p>
            <a:pPr marL="285750" indent="-285750"/>
            <a:endParaRPr lang="en-SG" dirty="0"/>
          </a:p>
        </p:txBody>
      </p:sp>
      <p:sp>
        <p:nvSpPr>
          <p:cNvPr id="303" name="Google Shape;303;p45"/>
          <p:cNvSpPr txBox="1">
            <a:spLocks noGrp="1"/>
          </p:cNvSpPr>
          <p:nvPr>
            <p:ph type="title"/>
          </p:nvPr>
        </p:nvSpPr>
        <p:spPr>
          <a:xfrm>
            <a:off x="713224" y="445025"/>
            <a:ext cx="805739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SG" dirty="0"/>
              <a:t>Prediction task and background research</a:t>
            </a:r>
            <a:endParaRPr dirty="0"/>
          </a:p>
        </p:txBody>
      </p:sp>
      <p:pic>
        <p:nvPicPr>
          <p:cNvPr id="4" name="Picture 3">
            <a:extLst>
              <a:ext uri="{FF2B5EF4-FFF2-40B4-BE49-F238E27FC236}">
                <a16:creationId xmlns:a16="http://schemas.microsoft.com/office/drawing/2014/main" id="{100EBA40-BE0B-AEF6-34E3-C973ACD18B44}"/>
              </a:ext>
            </a:extLst>
          </p:cNvPr>
          <p:cNvPicPr>
            <a:picLocks noChangeAspect="1"/>
          </p:cNvPicPr>
          <p:nvPr/>
        </p:nvPicPr>
        <p:blipFill>
          <a:blip r:embed="rId3"/>
          <a:stretch>
            <a:fillRect/>
          </a:stretch>
        </p:blipFill>
        <p:spPr>
          <a:xfrm>
            <a:off x="5755341" y="3658883"/>
            <a:ext cx="3311818" cy="1484617"/>
          </a:xfrm>
          <a:prstGeom prst="rect">
            <a:avLst/>
          </a:prstGeom>
        </p:spPr>
      </p:pic>
    </p:spTree>
    <p:extLst>
      <p:ext uri="{BB962C8B-B14F-4D97-AF65-F5344CB8AC3E}">
        <p14:creationId xmlns:p14="http://schemas.microsoft.com/office/powerpoint/2010/main" val="10485559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What to use?</a:t>
            </a:r>
            <a:endParaRPr dirty="0"/>
          </a:p>
        </p:txBody>
      </p:sp>
      <p:sp>
        <p:nvSpPr>
          <p:cNvPr id="291" name="Google Shape;291;p43"/>
          <p:cNvSpPr txBox="1">
            <a:spLocks noGrp="1"/>
          </p:cNvSpPr>
          <p:nvPr>
            <p:ph type="subTitle" idx="1"/>
          </p:nvPr>
        </p:nvSpPr>
        <p:spPr>
          <a:xfrm>
            <a:off x="0" y="785211"/>
            <a:ext cx="8698327" cy="2835409"/>
          </a:xfrm>
          <a:prstGeom prst="rect">
            <a:avLst/>
          </a:prstGeom>
        </p:spPr>
        <p:txBody>
          <a:bodyPr spcFirstLastPara="1" wrap="square" lIns="91425" tIns="91425" rIns="91425" bIns="91425" anchor="t" anchorCtr="0">
            <a:noAutofit/>
          </a:bodyPr>
          <a:lstStyle/>
          <a:p>
            <a:pPr marL="114300" indent="0" algn="l"/>
            <a:r>
              <a:rPr lang="en-US" sz="1000" b="1" dirty="0">
                <a:solidFill>
                  <a:schemeClr val="tx1"/>
                </a:solidFill>
                <a:effectLst/>
                <a:latin typeface="Montserrat" panose="00000500000000000000" pitchFamily="2" charset="0"/>
              </a:rPr>
              <a:t>Blocked cross-validation:</a:t>
            </a: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 Blocked cross-validation works by adding margins at two positions. The first is between the training and validation folds in order to prevent the model from observing lag values which are used twice, once as an estimator (regressor) and another as a response. The second is between the folds used at each iteration in order to prevent the model from memorizing patterns from one iteration to the next.</a:t>
            </a:r>
            <a:r>
              <a:rPr lang="en-US" sz="1000" dirty="0">
                <a:solidFill>
                  <a:schemeClr val="tx1"/>
                </a:solidFill>
                <a:latin typeface="Montserrat" panose="00000500000000000000" pitchFamily="2" charset="0"/>
              </a:rPr>
              <a:t> </a:t>
            </a:r>
            <a:r>
              <a:rPr lang="en-US" sz="1000" b="0" dirty="0">
                <a:solidFill>
                  <a:schemeClr val="tx1"/>
                </a:solidFill>
                <a:effectLst/>
                <a:latin typeface="Montserrat" panose="00000500000000000000" pitchFamily="2" charset="0"/>
              </a:rPr>
              <a:t>However, due to the small size of the dataset, the size of train set in each CV iteration would be very small too, (recordings for less than a year), in such a scenario we will prefer the `</a:t>
            </a:r>
            <a:r>
              <a:rPr lang="en-US" sz="1000" b="0" dirty="0" err="1">
                <a:solidFill>
                  <a:schemeClr val="tx1"/>
                </a:solidFill>
                <a:effectLst/>
                <a:latin typeface="Montserrat" panose="00000500000000000000" pitchFamily="2" charset="0"/>
              </a:rPr>
              <a:t>TimeSeriesSplit</a:t>
            </a:r>
            <a:r>
              <a:rPr lang="en-US" sz="1000" b="0" dirty="0">
                <a:solidFill>
                  <a:schemeClr val="tx1"/>
                </a:solidFill>
                <a:effectLst/>
                <a:latin typeface="Montserrat" panose="00000500000000000000" pitchFamily="2" charset="0"/>
              </a:rPr>
              <a:t>`</a:t>
            </a:r>
          </a:p>
          <a:p>
            <a:pPr marL="114300" indent="0" algn="l"/>
            <a:r>
              <a:rPr lang="en-US" sz="1000" b="1" dirty="0" err="1">
                <a:solidFill>
                  <a:schemeClr val="tx1"/>
                </a:solidFill>
                <a:effectLst/>
                <a:latin typeface="Montserrat" panose="00000500000000000000" pitchFamily="2" charset="0"/>
              </a:rPr>
              <a:t>TimeSeriesSplit</a:t>
            </a:r>
            <a:r>
              <a:rPr lang="en-US" sz="1000" b="1" dirty="0">
                <a:solidFill>
                  <a:schemeClr val="tx1"/>
                </a:solidFill>
                <a:effectLst/>
                <a:latin typeface="Montserrat" panose="00000500000000000000" pitchFamily="2" charset="0"/>
              </a:rPr>
              <a:t>:</a:t>
            </a: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 Another way to tackle this problem is through </a:t>
            </a:r>
            <a:r>
              <a:rPr lang="en-US" sz="1000" b="1" dirty="0">
                <a:solidFill>
                  <a:schemeClr val="tx1"/>
                </a:solidFill>
                <a:effectLst/>
                <a:latin typeface="Montserrat" panose="00000500000000000000" pitchFamily="2" charset="0"/>
              </a:rPr>
              <a:t>training and evaluating the model multiple time each with different window of dataset</a:t>
            </a: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dirty="0">
                <a:solidFill>
                  <a:schemeClr val="tx1"/>
                </a:solidFill>
                <a:latin typeface="Montserrat" panose="00000500000000000000" pitchFamily="2" charset="0"/>
              </a:rPr>
              <a:t>D</a:t>
            </a:r>
            <a:r>
              <a:rPr lang="en-US" sz="1000" b="0" dirty="0">
                <a:solidFill>
                  <a:schemeClr val="tx1"/>
                </a:solidFill>
                <a:effectLst/>
                <a:latin typeface="Montserrat" panose="00000500000000000000" pitchFamily="2" charset="0"/>
              </a:rPr>
              <a:t>o this via  </a:t>
            </a:r>
            <a:r>
              <a:rPr lang="en-US" sz="1000" b="0" i="1" dirty="0" err="1">
                <a:solidFill>
                  <a:schemeClr val="tx1"/>
                </a:solidFill>
                <a:effectLst/>
                <a:latin typeface="Montserrat" panose="00000500000000000000" pitchFamily="2" charset="0"/>
              </a:rPr>
              <a:t>TimeSeriesSplit</a:t>
            </a:r>
            <a:r>
              <a:rPr lang="en-US" sz="1000" b="0" dirty="0">
                <a:solidFill>
                  <a:schemeClr val="tx1"/>
                </a:solidFill>
                <a:effectLst/>
                <a:latin typeface="Montserrat" panose="00000500000000000000" pitchFamily="2" charset="0"/>
              </a:rPr>
              <a:t>, to aid us by providing train/test indices to split time series data samples that are observed at fixed time intervals, in train/CV sets.</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The idea for time series split is to split the training set into two folds (training &amp; CV) at each iteration such that that the validation set is always ahead of the training set.</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 Hence, we will weight the pros and cons of `</a:t>
            </a:r>
            <a:r>
              <a:rPr lang="en-US" sz="1000" b="0" dirty="0" err="1">
                <a:solidFill>
                  <a:schemeClr val="tx1"/>
                </a:solidFill>
                <a:effectLst/>
                <a:latin typeface="Montserrat" panose="00000500000000000000" pitchFamily="2" charset="0"/>
              </a:rPr>
              <a:t>BlockingTimeSeriesSplit</a:t>
            </a:r>
            <a:r>
              <a:rPr lang="en-US" sz="1000" b="0" dirty="0">
                <a:solidFill>
                  <a:schemeClr val="tx1"/>
                </a:solidFill>
                <a:effectLst/>
                <a:latin typeface="Montserrat" panose="00000500000000000000" pitchFamily="2" charset="0"/>
              </a:rPr>
              <a:t>` vs `</a:t>
            </a:r>
            <a:r>
              <a:rPr lang="en-US" sz="1000" b="0" dirty="0" err="1">
                <a:solidFill>
                  <a:schemeClr val="tx1"/>
                </a:solidFill>
                <a:effectLst/>
                <a:latin typeface="Montserrat" panose="00000500000000000000" pitchFamily="2" charset="0"/>
              </a:rPr>
              <a:t>TimeSeriesSplit</a:t>
            </a:r>
            <a:r>
              <a:rPr lang="en-US" sz="1000" b="0" dirty="0">
                <a:solidFill>
                  <a:schemeClr val="tx1"/>
                </a:solidFill>
                <a:effectLst/>
                <a:latin typeface="Montserrat" panose="00000500000000000000" pitchFamily="2" charset="0"/>
              </a:rPr>
              <a:t>`, while keeping in mind the small dataset size. We also need to keep into mind the cross validation method has to evaluate the utility models based on its ability to generalize and its robustness.</a:t>
            </a:r>
          </a:p>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41790162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2 main ways for us to perform TS cross validation</a:t>
            </a:r>
            <a:endParaRPr dirty="0"/>
          </a:p>
        </p:txBody>
      </p:sp>
      <p:sp>
        <p:nvSpPr>
          <p:cNvPr id="291" name="Google Shape;291;p43"/>
          <p:cNvSpPr txBox="1">
            <a:spLocks noGrp="1"/>
          </p:cNvSpPr>
          <p:nvPr>
            <p:ph type="subTitle" idx="1"/>
          </p:nvPr>
        </p:nvSpPr>
        <p:spPr>
          <a:xfrm>
            <a:off x="0" y="785211"/>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pic>
        <p:nvPicPr>
          <p:cNvPr id="4" name="Picture 3">
            <a:extLst>
              <a:ext uri="{FF2B5EF4-FFF2-40B4-BE49-F238E27FC236}">
                <a16:creationId xmlns:a16="http://schemas.microsoft.com/office/drawing/2014/main" id="{DB2993CC-C78B-5500-7CB5-2097CCE0B7B0}"/>
              </a:ext>
            </a:extLst>
          </p:cNvPr>
          <p:cNvPicPr>
            <a:picLocks noChangeAspect="1"/>
          </p:cNvPicPr>
          <p:nvPr/>
        </p:nvPicPr>
        <p:blipFill>
          <a:blip r:embed="rId3"/>
          <a:stretch>
            <a:fillRect/>
          </a:stretch>
        </p:blipFill>
        <p:spPr>
          <a:xfrm>
            <a:off x="-15368" y="3608325"/>
            <a:ext cx="8992606" cy="1499927"/>
          </a:xfrm>
          <a:prstGeom prst="rect">
            <a:avLst/>
          </a:prstGeom>
        </p:spPr>
      </p:pic>
      <p:pic>
        <p:nvPicPr>
          <p:cNvPr id="6" name="Picture 5">
            <a:extLst>
              <a:ext uri="{FF2B5EF4-FFF2-40B4-BE49-F238E27FC236}">
                <a16:creationId xmlns:a16="http://schemas.microsoft.com/office/drawing/2014/main" id="{B07BA5A6-2607-1651-1C64-C38BA2617AA3}"/>
              </a:ext>
            </a:extLst>
          </p:cNvPr>
          <p:cNvPicPr>
            <a:picLocks noChangeAspect="1"/>
          </p:cNvPicPr>
          <p:nvPr/>
        </p:nvPicPr>
        <p:blipFill>
          <a:blip r:embed="rId4"/>
          <a:stretch>
            <a:fillRect/>
          </a:stretch>
        </p:blipFill>
        <p:spPr>
          <a:xfrm>
            <a:off x="0" y="1015579"/>
            <a:ext cx="3511603" cy="2422411"/>
          </a:xfrm>
          <a:prstGeom prst="rect">
            <a:avLst/>
          </a:prstGeom>
        </p:spPr>
      </p:pic>
      <p:pic>
        <p:nvPicPr>
          <p:cNvPr id="8" name="Picture 7">
            <a:extLst>
              <a:ext uri="{FF2B5EF4-FFF2-40B4-BE49-F238E27FC236}">
                <a16:creationId xmlns:a16="http://schemas.microsoft.com/office/drawing/2014/main" id="{9EFE6548-EC32-A71B-F61F-F558FE345323}"/>
              </a:ext>
            </a:extLst>
          </p:cNvPr>
          <p:cNvPicPr>
            <a:picLocks noChangeAspect="1"/>
          </p:cNvPicPr>
          <p:nvPr/>
        </p:nvPicPr>
        <p:blipFill>
          <a:blip r:embed="rId5"/>
          <a:stretch>
            <a:fillRect/>
          </a:stretch>
        </p:blipFill>
        <p:spPr>
          <a:xfrm>
            <a:off x="3690623" y="1015579"/>
            <a:ext cx="5286615" cy="2377926"/>
          </a:xfrm>
          <a:prstGeom prst="rect">
            <a:avLst/>
          </a:prstGeom>
        </p:spPr>
      </p:pic>
    </p:spTree>
    <p:extLst>
      <p:ext uri="{BB962C8B-B14F-4D97-AF65-F5344CB8AC3E}">
        <p14:creationId xmlns:p14="http://schemas.microsoft.com/office/powerpoint/2010/main" val="46806816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412411"/>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Final evaluation method</a:t>
            </a:r>
            <a:endParaRPr dirty="0"/>
          </a:p>
        </p:txBody>
      </p:sp>
      <p:sp>
        <p:nvSpPr>
          <p:cNvPr id="291" name="Google Shape;291;p43"/>
          <p:cNvSpPr txBox="1">
            <a:spLocks noGrp="1"/>
          </p:cNvSpPr>
          <p:nvPr>
            <p:ph type="subTitle" idx="1"/>
          </p:nvPr>
        </p:nvSpPr>
        <p:spPr>
          <a:xfrm>
            <a:off x="0" y="785211"/>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D0C2BE30-5650-E7F5-B315-3D4B602FEA00}"/>
              </a:ext>
            </a:extLst>
          </p:cNvPr>
          <p:cNvSpPr txBox="1"/>
          <p:nvPr/>
        </p:nvSpPr>
        <p:spPr>
          <a:xfrm>
            <a:off x="166762" y="975872"/>
            <a:ext cx="4343766" cy="1815882"/>
          </a:xfrm>
          <a:prstGeom prst="rect">
            <a:avLst/>
          </a:prstGeom>
          <a:noFill/>
        </p:spPr>
        <p:txBody>
          <a:bodyPr wrap="square" rtlCol="0">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After much consideration, we will go with the `Expanding Window` approach via </a:t>
            </a:r>
            <a:r>
              <a:rPr lang="en-US" b="0" dirty="0" err="1">
                <a:solidFill>
                  <a:schemeClr val="tx1"/>
                </a:solidFill>
                <a:effectLst/>
                <a:latin typeface="Montserrat" panose="00000500000000000000" pitchFamily="2" charset="0"/>
              </a:rPr>
              <a:t>sklearn's</a:t>
            </a:r>
            <a:r>
              <a:rPr lang="en-US" b="0" dirty="0">
                <a:solidFill>
                  <a:schemeClr val="tx1"/>
                </a:solidFill>
                <a:effectLst/>
                <a:latin typeface="Montserrat" panose="00000500000000000000" pitchFamily="2" charset="0"/>
              </a:rPr>
              <a:t> time series split. Due to the smaller dataset size of 328 days, I deemed that the expanding window approach/cross-validation to be the most appropriate in this scenario. </a:t>
            </a:r>
            <a:r>
              <a:rPr lang="en-US" b="0" dirty="0" err="1">
                <a:solidFill>
                  <a:schemeClr val="tx1"/>
                </a:solidFill>
                <a:effectLst/>
                <a:latin typeface="Montserrat" panose="00000500000000000000" pitchFamily="2" charset="0"/>
              </a:rPr>
              <a:t>N_splits</a:t>
            </a:r>
            <a:r>
              <a:rPr lang="en-US" b="0" dirty="0">
                <a:solidFill>
                  <a:schemeClr val="tx1"/>
                </a:solidFill>
                <a:effectLst/>
                <a:latin typeface="Montserrat" panose="00000500000000000000" pitchFamily="2" charset="0"/>
              </a:rPr>
              <a:t> = 3</a:t>
            </a:r>
          </a:p>
          <a:p>
            <a:pPr marL="285750" indent="-285750">
              <a:buFont typeface="Arial" panose="020B0604020202020204" pitchFamily="34" charset="0"/>
              <a:buChar char="•"/>
            </a:pPr>
            <a:endParaRPr lang="en-SG" dirty="0"/>
          </a:p>
        </p:txBody>
      </p:sp>
      <p:pic>
        <p:nvPicPr>
          <p:cNvPr id="5" name="Picture 4">
            <a:extLst>
              <a:ext uri="{FF2B5EF4-FFF2-40B4-BE49-F238E27FC236}">
                <a16:creationId xmlns:a16="http://schemas.microsoft.com/office/drawing/2014/main" id="{5A487CC7-70BD-E6F1-EFDF-A5278335F82B}"/>
              </a:ext>
            </a:extLst>
          </p:cNvPr>
          <p:cNvPicPr>
            <a:picLocks noChangeAspect="1"/>
          </p:cNvPicPr>
          <p:nvPr/>
        </p:nvPicPr>
        <p:blipFill>
          <a:blip r:embed="rId3"/>
          <a:stretch>
            <a:fillRect/>
          </a:stretch>
        </p:blipFill>
        <p:spPr>
          <a:xfrm>
            <a:off x="428550" y="2571750"/>
            <a:ext cx="3764113" cy="1880710"/>
          </a:xfrm>
          <a:prstGeom prst="rect">
            <a:avLst/>
          </a:prstGeom>
        </p:spPr>
      </p:pic>
      <p:pic>
        <p:nvPicPr>
          <p:cNvPr id="9" name="Picture 8">
            <a:extLst>
              <a:ext uri="{FF2B5EF4-FFF2-40B4-BE49-F238E27FC236}">
                <a16:creationId xmlns:a16="http://schemas.microsoft.com/office/drawing/2014/main" id="{9CF43BB7-92D3-0856-419E-AE5D321C8A74}"/>
              </a:ext>
            </a:extLst>
          </p:cNvPr>
          <p:cNvPicPr>
            <a:picLocks noChangeAspect="1"/>
          </p:cNvPicPr>
          <p:nvPr/>
        </p:nvPicPr>
        <p:blipFill>
          <a:blip r:embed="rId4"/>
          <a:stretch>
            <a:fillRect/>
          </a:stretch>
        </p:blipFill>
        <p:spPr>
          <a:xfrm>
            <a:off x="4310743" y="0"/>
            <a:ext cx="4816134" cy="5143500"/>
          </a:xfrm>
          <a:prstGeom prst="rect">
            <a:avLst/>
          </a:prstGeom>
        </p:spPr>
      </p:pic>
    </p:spTree>
    <p:extLst>
      <p:ext uri="{BB962C8B-B14F-4D97-AF65-F5344CB8AC3E}">
        <p14:creationId xmlns:p14="http://schemas.microsoft.com/office/powerpoint/2010/main" val="1077288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27697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PACF &amp; ACF</a:t>
            </a:r>
            <a:endParaRPr dirty="0"/>
          </a:p>
        </p:txBody>
      </p:sp>
      <p:sp>
        <p:nvSpPr>
          <p:cNvPr id="291" name="Google Shape;291;p43"/>
          <p:cNvSpPr txBox="1">
            <a:spLocks noGrp="1"/>
          </p:cNvSpPr>
          <p:nvPr>
            <p:ph type="subTitle" idx="1"/>
          </p:nvPr>
        </p:nvSpPr>
        <p:spPr>
          <a:xfrm>
            <a:off x="0" y="785211"/>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sp>
        <p:nvSpPr>
          <p:cNvPr id="2" name="TextBox 1">
            <a:extLst>
              <a:ext uri="{FF2B5EF4-FFF2-40B4-BE49-F238E27FC236}">
                <a16:creationId xmlns:a16="http://schemas.microsoft.com/office/drawing/2014/main" id="{D0C2BE30-5650-E7F5-B315-3D4B602FEA00}"/>
              </a:ext>
            </a:extLst>
          </p:cNvPr>
          <p:cNvSpPr txBox="1"/>
          <p:nvPr/>
        </p:nvSpPr>
        <p:spPr>
          <a:xfrm>
            <a:off x="125643" y="617865"/>
            <a:ext cx="8892714" cy="3170099"/>
          </a:xfrm>
          <a:prstGeom prst="rect">
            <a:avLst/>
          </a:prstGeom>
          <a:noFill/>
        </p:spPr>
        <p:txBody>
          <a:bodyPr wrap="square" rtlCol="0">
            <a:spAutoFit/>
          </a:bodyPr>
          <a:lstStyle/>
          <a:p>
            <a:pPr marL="285750" indent="-285750">
              <a:buFont typeface="Arial" panose="020B0604020202020204" pitchFamily="34" charset="0"/>
              <a:buChar char="•"/>
            </a:pPr>
            <a:r>
              <a:rPr lang="en-SG" sz="1200" dirty="0"/>
              <a:t>Plot </a:t>
            </a:r>
            <a:r>
              <a:rPr lang="en-SG" sz="1200" dirty="0" err="1"/>
              <a:t>acf</a:t>
            </a:r>
            <a:r>
              <a:rPr lang="en-SG" sz="1200" dirty="0"/>
              <a:t> and </a:t>
            </a:r>
            <a:r>
              <a:rPr lang="en-SG" sz="1200" dirty="0" err="1"/>
              <a:t>pacf</a:t>
            </a:r>
            <a:r>
              <a:rPr lang="en-SG" sz="1200" dirty="0"/>
              <a:t> to have better intuition &amp; understanding for the order parameter for the model, that is the AR and MA terms.</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Autocorrelation: explains how the present value of a given time series is correlated with the past (1-unit past, 2-unit past,..) values. It gives us values of auto-correlation of the series with its lagged values. It can tell us if the observed time series is white noise/random</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Partial Autocorrelation: explains the partial correlation between the series and lags itself, that is it describes the similarity between time series and lagged version, without accounting the mutual relationship with other variables that is (</a:t>
            </a:r>
            <a:r>
              <a:rPr lang="en-US" sz="1200" b="0" dirty="0" err="1">
                <a:solidFill>
                  <a:schemeClr val="tx1"/>
                </a:solidFill>
                <a:effectLst/>
                <a:latin typeface="Montserrat" panose="00000500000000000000" pitchFamily="2" charset="0"/>
              </a:rPr>
              <a:t>partialling</a:t>
            </a:r>
            <a:r>
              <a:rPr lang="en-US" sz="1200" b="0" dirty="0">
                <a:solidFill>
                  <a:schemeClr val="tx1"/>
                </a:solidFill>
                <a:effectLst/>
                <a:latin typeface="Montserrat" panose="00000500000000000000" pitchFamily="2" charset="0"/>
              </a:rPr>
              <a:t> out the intervening correlations with other variables.)</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Both of these plots can give us a sense on how previous value can be helpful in predicting current value</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We need to look out for lags where coefficient is significantly different from 0, beyond the confidence bound. </a:t>
            </a:r>
            <a:endParaRPr lang="en-US" sz="1200" dirty="0">
              <a:solidFill>
                <a:schemeClr val="tx1"/>
              </a:solidFill>
              <a:latin typeface="Montserrat" panose="00000500000000000000" pitchFamily="2" charset="0"/>
            </a:endParaRP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Note that d = 0</a:t>
            </a:r>
            <a:r>
              <a:rPr lang="en-US" sz="1200" dirty="0">
                <a:solidFill>
                  <a:schemeClr val="tx1"/>
                </a:solidFill>
                <a:latin typeface="Montserrat" panose="00000500000000000000" pitchFamily="2" charset="0"/>
              </a:rPr>
              <a:t>, as no differencing is done.</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Note an exponential decay for CO, hence </a:t>
            </a:r>
          </a:p>
          <a:p>
            <a:r>
              <a:rPr lang="en-US" sz="1200" dirty="0">
                <a:solidFill>
                  <a:schemeClr val="tx1"/>
                </a:solidFill>
                <a:latin typeface="Montserrat" panose="00000500000000000000" pitchFamily="2" charset="0"/>
              </a:rPr>
              <a:t>Order will be (p,0,0)</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Similarly, </a:t>
            </a:r>
            <a:r>
              <a:rPr lang="en-US" sz="1200" dirty="0">
                <a:solidFill>
                  <a:schemeClr val="tx1"/>
                </a:solidFill>
                <a:latin typeface="Montserrat" panose="00000500000000000000" pitchFamily="2" charset="0"/>
              </a:rPr>
              <a:t>for NO2 , ACF shows sinusoidal,</a:t>
            </a:r>
            <a:r>
              <a:rPr lang="en-US" sz="1400" b="0" dirty="0">
                <a:solidFill>
                  <a:schemeClr val="tx1"/>
                </a:solidFill>
                <a:effectLst/>
                <a:latin typeface="Montserrat" panose="00000500000000000000" pitchFamily="2" charset="0"/>
              </a:rPr>
              <a:t> </a:t>
            </a:r>
            <a:r>
              <a:rPr lang="en-US" sz="1200" b="0" dirty="0">
                <a:solidFill>
                  <a:schemeClr val="tx1"/>
                </a:solidFill>
                <a:effectLst/>
                <a:latin typeface="Montserrat" panose="00000500000000000000" pitchFamily="2" charset="0"/>
              </a:rPr>
              <a:t>hence </a:t>
            </a:r>
          </a:p>
          <a:p>
            <a:r>
              <a:rPr lang="en-US" sz="1200" dirty="0">
                <a:solidFill>
                  <a:schemeClr val="tx1"/>
                </a:solidFill>
                <a:latin typeface="Montserrat" panose="00000500000000000000" pitchFamily="2" charset="0"/>
              </a:rPr>
              <a:t>Order will be (p,0,0)</a:t>
            </a:r>
          </a:p>
          <a:p>
            <a:pPr marL="285750" indent="-285750">
              <a:buFont typeface="Arial" panose="020B0604020202020204" pitchFamily="34" charset="0"/>
              <a:buChar char="•"/>
            </a:pPr>
            <a:endParaRPr lang="en-US" b="0" dirty="0">
              <a:solidFill>
                <a:schemeClr val="tx1"/>
              </a:solidFill>
              <a:effectLst/>
              <a:latin typeface="Montserrat" panose="00000500000000000000" pitchFamily="2" charset="0"/>
            </a:endParaRPr>
          </a:p>
          <a:p>
            <a:pPr marL="285750" indent="-285750">
              <a:buFont typeface="Arial" panose="020B0604020202020204" pitchFamily="34" charset="0"/>
              <a:buChar char="•"/>
            </a:pPr>
            <a:endParaRPr lang="en-SG" dirty="0"/>
          </a:p>
        </p:txBody>
      </p:sp>
      <p:pic>
        <p:nvPicPr>
          <p:cNvPr id="7" name="Picture 6">
            <a:extLst>
              <a:ext uri="{FF2B5EF4-FFF2-40B4-BE49-F238E27FC236}">
                <a16:creationId xmlns:a16="http://schemas.microsoft.com/office/drawing/2014/main" id="{3F0D2734-4BE2-D143-AD20-C34FE535C544}"/>
              </a:ext>
            </a:extLst>
          </p:cNvPr>
          <p:cNvPicPr>
            <a:picLocks noChangeAspect="1"/>
          </p:cNvPicPr>
          <p:nvPr/>
        </p:nvPicPr>
        <p:blipFill>
          <a:blip r:embed="rId3"/>
          <a:stretch>
            <a:fillRect/>
          </a:stretch>
        </p:blipFill>
        <p:spPr>
          <a:xfrm>
            <a:off x="3427078" y="3696020"/>
            <a:ext cx="5716921" cy="1533927"/>
          </a:xfrm>
          <a:prstGeom prst="rect">
            <a:avLst/>
          </a:prstGeom>
        </p:spPr>
      </p:pic>
      <p:pic>
        <p:nvPicPr>
          <p:cNvPr id="9" name="Picture 8">
            <a:extLst>
              <a:ext uri="{FF2B5EF4-FFF2-40B4-BE49-F238E27FC236}">
                <a16:creationId xmlns:a16="http://schemas.microsoft.com/office/drawing/2014/main" id="{887882CF-EF10-D115-402F-671ECCD96BE9}"/>
              </a:ext>
            </a:extLst>
          </p:cNvPr>
          <p:cNvPicPr>
            <a:picLocks noChangeAspect="1"/>
          </p:cNvPicPr>
          <p:nvPr/>
        </p:nvPicPr>
        <p:blipFill>
          <a:blip r:embed="rId4"/>
          <a:stretch>
            <a:fillRect/>
          </a:stretch>
        </p:blipFill>
        <p:spPr>
          <a:xfrm>
            <a:off x="4323677" y="2366682"/>
            <a:ext cx="4820323" cy="1329338"/>
          </a:xfrm>
          <a:prstGeom prst="rect">
            <a:avLst/>
          </a:prstGeom>
        </p:spPr>
      </p:pic>
      <p:pic>
        <p:nvPicPr>
          <p:cNvPr id="11" name="Picture 10">
            <a:extLst>
              <a:ext uri="{FF2B5EF4-FFF2-40B4-BE49-F238E27FC236}">
                <a16:creationId xmlns:a16="http://schemas.microsoft.com/office/drawing/2014/main" id="{DD8A44A2-128C-4C03-F003-6C890D132DE1}"/>
              </a:ext>
            </a:extLst>
          </p:cNvPr>
          <p:cNvPicPr>
            <a:picLocks noChangeAspect="1"/>
          </p:cNvPicPr>
          <p:nvPr/>
        </p:nvPicPr>
        <p:blipFill>
          <a:blip r:embed="rId5"/>
          <a:stretch>
            <a:fillRect/>
          </a:stretch>
        </p:blipFill>
        <p:spPr>
          <a:xfrm>
            <a:off x="2479432" y="3142593"/>
            <a:ext cx="1781424" cy="523948"/>
          </a:xfrm>
          <a:prstGeom prst="rect">
            <a:avLst/>
          </a:prstGeom>
        </p:spPr>
      </p:pic>
    </p:spTree>
    <p:extLst>
      <p:ext uri="{BB962C8B-B14F-4D97-AF65-F5344CB8AC3E}">
        <p14:creationId xmlns:p14="http://schemas.microsoft.com/office/powerpoint/2010/main" val="19196638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27697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PACF &amp; ACF (Seasonal Order)</a:t>
            </a:r>
          </a:p>
        </p:txBody>
      </p:sp>
      <p:sp>
        <p:nvSpPr>
          <p:cNvPr id="291" name="Google Shape;291;p43"/>
          <p:cNvSpPr txBox="1">
            <a:spLocks noGrp="1"/>
          </p:cNvSpPr>
          <p:nvPr>
            <p:ph type="subTitle" idx="1"/>
          </p:nvPr>
        </p:nvSpPr>
        <p:spPr>
          <a:xfrm>
            <a:off x="-61390" y="525570"/>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r>
              <a:rPr lang="en-US" sz="1200" b="0" dirty="0">
                <a:solidFill>
                  <a:schemeClr val="tx1"/>
                </a:solidFill>
                <a:effectLst/>
                <a:latin typeface="Montserrat" panose="00000500000000000000" pitchFamily="2" charset="0"/>
              </a:rPr>
              <a:t>The seasonal part of the model consists of terms that are similar to the non-seasonal components (normal `order` parameter) of the model, but involve backshifts of the seasonal period.</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 We can use ACF/PACF to detect the seasonal order through the seasonal lags, hence we need to pay close attention to seasonal lags. </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More importantly, we need to pay attention to significant lag spikes, and decay in seasonal lags.</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We note that earlier through Season-Trend decomposition using LOESS and PACF, ACF plots, the seasonal period is 7. </a:t>
            </a:r>
          </a:p>
          <a:p>
            <a:pPr algn="l">
              <a:buFont typeface="Arial" panose="020B0604020202020204" pitchFamily="34" charset="0"/>
              <a:buChar char="•"/>
            </a:pPr>
            <a:r>
              <a:rPr lang="en-US" sz="1200" dirty="0">
                <a:solidFill>
                  <a:schemeClr val="tx1"/>
                </a:solidFill>
                <a:latin typeface="Montserrat" panose="00000500000000000000" pitchFamily="2" charset="0"/>
              </a:rPr>
              <a:t>With the seasonal orders, and the normal orders, we can now </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We note that there is a clear exponential decay for CO, in ACF plot, hence it will take on (P,0,0,7)</a:t>
            </a:r>
          </a:p>
          <a:p>
            <a:pPr algn="l">
              <a:buFont typeface="Arial" panose="020B0604020202020204" pitchFamily="34" charset="0"/>
              <a:buChar char="•"/>
            </a:pPr>
            <a:endParaRPr lang="en-US" sz="12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dirty="0">
              <a:solidFill>
                <a:schemeClr val="tx1"/>
              </a:solidFill>
              <a:latin typeface="Montserrat" panose="00000500000000000000" pitchFamily="2" charset="0"/>
            </a:endParaRPr>
          </a:p>
        </p:txBody>
      </p:sp>
      <p:pic>
        <p:nvPicPr>
          <p:cNvPr id="4" name="Picture 3">
            <a:extLst>
              <a:ext uri="{FF2B5EF4-FFF2-40B4-BE49-F238E27FC236}">
                <a16:creationId xmlns:a16="http://schemas.microsoft.com/office/drawing/2014/main" id="{3280CBB8-4F8F-657F-D403-5CB6E24CC777}"/>
              </a:ext>
            </a:extLst>
          </p:cNvPr>
          <p:cNvPicPr>
            <a:picLocks noChangeAspect="1"/>
          </p:cNvPicPr>
          <p:nvPr/>
        </p:nvPicPr>
        <p:blipFill>
          <a:blip r:embed="rId3"/>
          <a:stretch>
            <a:fillRect/>
          </a:stretch>
        </p:blipFill>
        <p:spPr>
          <a:xfrm>
            <a:off x="5156069" y="2942692"/>
            <a:ext cx="3972479" cy="1705213"/>
          </a:xfrm>
          <a:prstGeom prst="rect">
            <a:avLst/>
          </a:prstGeom>
        </p:spPr>
      </p:pic>
      <p:pic>
        <p:nvPicPr>
          <p:cNvPr id="6" name="Picture 5">
            <a:extLst>
              <a:ext uri="{FF2B5EF4-FFF2-40B4-BE49-F238E27FC236}">
                <a16:creationId xmlns:a16="http://schemas.microsoft.com/office/drawing/2014/main" id="{E5375821-9B0A-59CE-1ACB-1318C9F6C106}"/>
              </a:ext>
            </a:extLst>
          </p:cNvPr>
          <p:cNvPicPr>
            <a:picLocks noChangeAspect="1"/>
          </p:cNvPicPr>
          <p:nvPr/>
        </p:nvPicPr>
        <p:blipFill>
          <a:blip r:embed="rId4"/>
          <a:stretch>
            <a:fillRect/>
          </a:stretch>
        </p:blipFill>
        <p:spPr>
          <a:xfrm>
            <a:off x="5156069" y="709811"/>
            <a:ext cx="3849699" cy="2157481"/>
          </a:xfrm>
          <a:prstGeom prst="rect">
            <a:avLst/>
          </a:prstGeom>
        </p:spPr>
      </p:pic>
      <p:pic>
        <p:nvPicPr>
          <p:cNvPr id="10" name="Picture 9">
            <a:extLst>
              <a:ext uri="{FF2B5EF4-FFF2-40B4-BE49-F238E27FC236}">
                <a16:creationId xmlns:a16="http://schemas.microsoft.com/office/drawing/2014/main" id="{4EB08F8A-6AB6-BE9E-4CD1-249E59CC1D75}"/>
              </a:ext>
            </a:extLst>
          </p:cNvPr>
          <p:cNvPicPr>
            <a:picLocks noChangeAspect="1"/>
          </p:cNvPicPr>
          <p:nvPr/>
        </p:nvPicPr>
        <p:blipFill>
          <a:blip r:embed="rId5"/>
          <a:stretch>
            <a:fillRect/>
          </a:stretch>
        </p:blipFill>
        <p:spPr>
          <a:xfrm>
            <a:off x="15452" y="4141613"/>
            <a:ext cx="5201856" cy="952633"/>
          </a:xfrm>
          <a:prstGeom prst="rect">
            <a:avLst/>
          </a:prstGeom>
        </p:spPr>
      </p:pic>
      <p:pic>
        <p:nvPicPr>
          <p:cNvPr id="13" name="Picture 12">
            <a:extLst>
              <a:ext uri="{FF2B5EF4-FFF2-40B4-BE49-F238E27FC236}">
                <a16:creationId xmlns:a16="http://schemas.microsoft.com/office/drawing/2014/main" id="{5E507B60-5549-0580-2975-38C5B4943839}"/>
              </a:ext>
            </a:extLst>
          </p:cNvPr>
          <p:cNvPicPr>
            <a:picLocks noChangeAspect="1"/>
          </p:cNvPicPr>
          <p:nvPr/>
        </p:nvPicPr>
        <p:blipFill>
          <a:blip r:embed="rId6"/>
          <a:stretch>
            <a:fillRect/>
          </a:stretch>
        </p:blipFill>
        <p:spPr>
          <a:xfrm>
            <a:off x="5217308" y="4703042"/>
            <a:ext cx="2581635" cy="362001"/>
          </a:xfrm>
          <a:prstGeom prst="rect">
            <a:avLst/>
          </a:prstGeom>
        </p:spPr>
      </p:pic>
    </p:spTree>
    <p:extLst>
      <p:ext uri="{BB962C8B-B14F-4D97-AF65-F5344CB8AC3E}">
        <p14:creationId xmlns:p14="http://schemas.microsoft.com/office/powerpoint/2010/main" val="26653804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27697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Model selection</a:t>
            </a:r>
            <a:endParaRPr dirty="0"/>
          </a:p>
        </p:txBody>
      </p:sp>
      <p:sp>
        <p:nvSpPr>
          <p:cNvPr id="291" name="Google Shape;291;p43"/>
          <p:cNvSpPr txBox="1">
            <a:spLocks noGrp="1"/>
          </p:cNvSpPr>
          <p:nvPr>
            <p:ph type="subTitle" idx="1"/>
          </p:nvPr>
        </p:nvSpPr>
        <p:spPr>
          <a:xfrm>
            <a:off x="0" y="450170"/>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r>
              <a:rPr lang="en-US" sz="1100" dirty="0">
                <a:solidFill>
                  <a:schemeClr val="tx1"/>
                </a:solidFill>
                <a:latin typeface="Montserrat" panose="00000500000000000000" pitchFamily="2" charset="0"/>
              </a:rPr>
              <a:t>Perform 8:2 ratio split on train set , so as to better optimize model, and so we can use the 20% that acts as unseen data to have unbiased evaluation of model</a:t>
            </a: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pic>
        <p:nvPicPr>
          <p:cNvPr id="5" name="Picture 4">
            <a:extLst>
              <a:ext uri="{FF2B5EF4-FFF2-40B4-BE49-F238E27FC236}">
                <a16:creationId xmlns:a16="http://schemas.microsoft.com/office/drawing/2014/main" id="{67ACC306-0672-DE57-A284-9E61F3A634B3}"/>
              </a:ext>
            </a:extLst>
          </p:cNvPr>
          <p:cNvPicPr>
            <a:picLocks noChangeAspect="1"/>
          </p:cNvPicPr>
          <p:nvPr/>
        </p:nvPicPr>
        <p:blipFill>
          <a:blip r:embed="rId3"/>
          <a:stretch>
            <a:fillRect/>
          </a:stretch>
        </p:blipFill>
        <p:spPr>
          <a:xfrm>
            <a:off x="0" y="1249104"/>
            <a:ext cx="9144000" cy="2414769"/>
          </a:xfrm>
          <a:prstGeom prst="rect">
            <a:avLst/>
          </a:prstGeom>
        </p:spPr>
      </p:pic>
      <p:pic>
        <p:nvPicPr>
          <p:cNvPr id="8" name="Picture 7">
            <a:extLst>
              <a:ext uri="{FF2B5EF4-FFF2-40B4-BE49-F238E27FC236}">
                <a16:creationId xmlns:a16="http://schemas.microsoft.com/office/drawing/2014/main" id="{E002E240-FA8D-3710-F2CA-DEB4E5EF71AB}"/>
              </a:ext>
            </a:extLst>
          </p:cNvPr>
          <p:cNvPicPr>
            <a:picLocks noChangeAspect="1"/>
          </p:cNvPicPr>
          <p:nvPr/>
        </p:nvPicPr>
        <p:blipFill>
          <a:blip r:embed="rId4"/>
          <a:stretch>
            <a:fillRect/>
          </a:stretch>
        </p:blipFill>
        <p:spPr>
          <a:xfrm>
            <a:off x="0" y="3663873"/>
            <a:ext cx="9144000" cy="1271728"/>
          </a:xfrm>
          <a:prstGeom prst="rect">
            <a:avLst/>
          </a:prstGeom>
        </p:spPr>
      </p:pic>
    </p:spTree>
    <p:extLst>
      <p:ext uri="{BB962C8B-B14F-4D97-AF65-F5344CB8AC3E}">
        <p14:creationId xmlns:p14="http://schemas.microsoft.com/office/powerpoint/2010/main" val="7109316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27697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Model selection</a:t>
            </a:r>
            <a:endParaRPr dirty="0"/>
          </a:p>
        </p:txBody>
      </p:sp>
      <p:sp>
        <p:nvSpPr>
          <p:cNvPr id="291" name="Google Shape;291;p43"/>
          <p:cNvSpPr txBox="1">
            <a:spLocks noGrp="1"/>
          </p:cNvSpPr>
          <p:nvPr>
            <p:ph type="subTitle" idx="1"/>
          </p:nvPr>
        </p:nvSpPr>
        <p:spPr>
          <a:xfrm>
            <a:off x="0" y="450170"/>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sp>
        <p:nvSpPr>
          <p:cNvPr id="4" name="TextBox 3">
            <a:extLst>
              <a:ext uri="{FF2B5EF4-FFF2-40B4-BE49-F238E27FC236}">
                <a16:creationId xmlns:a16="http://schemas.microsoft.com/office/drawing/2014/main" id="{129D19D4-694F-DCFF-DD9F-E5B92D0B3107}"/>
              </a:ext>
            </a:extLst>
          </p:cNvPr>
          <p:cNvSpPr txBox="1"/>
          <p:nvPr/>
        </p:nvSpPr>
        <p:spPr>
          <a:xfrm>
            <a:off x="166762" y="4174024"/>
            <a:ext cx="8785137" cy="954107"/>
          </a:xfrm>
          <a:prstGeom prst="rect">
            <a:avLst/>
          </a:prstGeom>
          <a:noFill/>
        </p:spPr>
        <p:txBody>
          <a:bodyPr wrap="square" rtlCol="0">
            <a:spAutoFit/>
          </a:bodyPr>
          <a:lstStyle/>
          <a:p>
            <a:r>
              <a:rPr lang="en-US" b="0" dirty="0">
                <a:solidFill>
                  <a:schemeClr val="tx1"/>
                </a:solidFill>
                <a:effectLst/>
                <a:latin typeface="Montserrat" panose="00000500000000000000" pitchFamily="2" charset="0"/>
              </a:rPr>
              <a:t>Hence, for models that have autoregressive effects, instead of using Durbin Watson, I will use the Breusch Godfrey test instead to check for serial correlation.</a:t>
            </a:r>
          </a:p>
          <a:p>
            <a:endParaRPr lang="en-SG" dirty="0"/>
          </a:p>
          <a:p>
            <a:r>
              <a:rPr lang="en-SG" dirty="0"/>
              <a:t>For multivariate models, we will use back the </a:t>
            </a:r>
            <a:r>
              <a:rPr lang="en-SG" dirty="0" err="1"/>
              <a:t>Ljung</a:t>
            </a:r>
            <a:r>
              <a:rPr lang="en-SG" dirty="0"/>
              <a:t> Box test, as BG test don’t work for multivariate models.</a:t>
            </a:r>
          </a:p>
        </p:txBody>
      </p:sp>
      <p:pic>
        <p:nvPicPr>
          <p:cNvPr id="3" name="Picture 2">
            <a:extLst>
              <a:ext uri="{FF2B5EF4-FFF2-40B4-BE49-F238E27FC236}">
                <a16:creationId xmlns:a16="http://schemas.microsoft.com/office/drawing/2014/main" id="{85C12EB9-A3EA-9627-AB82-ED4A532C866D}"/>
              </a:ext>
            </a:extLst>
          </p:cNvPr>
          <p:cNvPicPr>
            <a:picLocks noChangeAspect="1"/>
          </p:cNvPicPr>
          <p:nvPr/>
        </p:nvPicPr>
        <p:blipFill>
          <a:blip r:embed="rId3"/>
          <a:stretch>
            <a:fillRect/>
          </a:stretch>
        </p:blipFill>
        <p:spPr>
          <a:xfrm>
            <a:off x="0" y="734789"/>
            <a:ext cx="9144000" cy="3414256"/>
          </a:xfrm>
          <a:prstGeom prst="rect">
            <a:avLst/>
          </a:prstGeom>
        </p:spPr>
      </p:pic>
    </p:spTree>
    <p:extLst>
      <p:ext uri="{BB962C8B-B14F-4D97-AF65-F5344CB8AC3E}">
        <p14:creationId xmlns:p14="http://schemas.microsoft.com/office/powerpoint/2010/main" val="32910281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99540"/>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500" b="1" dirty="0">
                <a:solidFill>
                  <a:schemeClr val="tx1"/>
                </a:solidFill>
                <a:effectLst/>
                <a:latin typeface="Montserrat" panose="00000500000000000000" pitchFamily="2" charset="0"/>
              </a:rPr>
              <a:t>Holt-Winters Exponential Smoothing (triple exponential smoothing)</a:t>
            </a:r>
            <a:endParaRPr sz="1500" b="1" dirty="0"/>
          </a:p>
        </p:txBody>
      </p:sp>
      <p:sp>
        <p:nvSpPr>
          <p:cNvPr id="291" name="Google Shape;291;p43"/>
          <p:cNvSpPr txBox="1">
            <a:spLocks noGrp="1"/>
          </p:cNvSpPr>
          <p:nvPr>
            <p:ph type="subTitle" idx="1"/>
          </p:nvPr>
        </p:nvSpPr>
        <p:spPr>
          <a:xfrm>
            <a:off x="0" y="450170"/>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sp>
        <p:nvSpPr>
          <p:cNvPr id="4" name="TextBox 3">
            <a:extLst>
              <a:ext uri="{FF2B5EF4-FFF2-40B4-BE49-F238E27FC236}">
                <a16:creationId xmlns:a16="http://schemas.microsoft.com/office/drawing/2014/main" id="{129D19D4-694F-DCFF-DD9F-E5B92D0B3107}"/>
              </a:ext>
            </a:extLst>
          </p:cNvPr>
          <p:cNvSpPr txBox="1"/>
          <p:nvPr/>
        </p:nvSpPr>
        <p:spPr>
          <a:xfrm>
            <a:off x="0" y="224453"/>
            <a:ext cx="5747744" cy="3477875"/>
          </a:xfrm>
          <a:prstGeom prst="rect">
            <a:avLst/>
          </a:prstGeom>
          <a:noFill/>
        </p:spPr>
        <p:txBody>
          <a:bodyPr wrap="square" rtlCol="0">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Forecasts produced using exponential smoothing are </a:t>
            </a:r>
            <a:r>
              <a:rPr lang="en-US" sz="1200" b="0" dirty="0">
                <a:solidFill>
                  <a:schemeClr val="tx1"/>
                </a:solidFill>
                <a:effectLst/>
                <a:latin typeface="Montserrat" panose="00000500000000000000" pitchFamily="2" charset="0"/>
              </a:rPr>
              <a:t>weighted averages of past observations, with the weights decaying exponentially method as the observations get older.</a:t>
            </a:r>
          </a:p>
          <a:p>
            <a:pPr marL="285750" indent="-285750">
              <a:buFont typeface="Arial" panose="020B0604020202020204" pitchFamily="34" charset="0"/>
              <a:buChar char="•"/>
            </a:pPr>
            <a:r>
              <a:rPr lang="en-US" sz="1200" dirty="0">
                <a:solidFill>
                  <a:schemeClr val="tx1"/>
                </a:solidFill>
                <a:latin typeface="Montserrat" panose="00000500000000000000" pitchFamily="2" charset="0"/>
              </a:rPr>
              <a:t>Set periods = ‘7’ (seen from STL) and perform cross validation.</a:t>
            </a:r>
            <a:endParaRPr lang="en-US" sz="1200" b="0" dirty="0">
              <a:solidFill>
                <a:schemeClr val="tx1"/>
              </a:solidFill>
              <a:effectLst/>
              <a:latin typeface="Montserrat" panose="00000500000000000000" pitchFamily="2" charset="0"/>
            </a:endParaRP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Does not severely overfit, given the moderate gap between train and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for most gases. Performs worst for O3 (Ozone), with cross validated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of over 250+. We note that the exponential smoothing model performs well for gases like Hydrocarbons and carbon monoxide, with very decent mean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scores of 117 and 183 respectively. Smaller difference between train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and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suggest that model does not severely overfit.</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High standard deviations for `O3 and CO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(in the hundreds), suggesting that error rates varies significantly across the iterations which may not be a very good thing. This suggest that HWES is not able to produce consistent results.</a:t>
            </a:r>
          </a:p>
          <a:p>
            <a:pPr marL="285750" indent="-285750">
              <a:buFont typeface="Arial" panose="020B0604020202020204" pitchFamily="34" charset="0"/>
              <a:buChar char="•"/>
            </a:pPr>
            <a:r>
              <a:rPr lang="en-US" sz="1200" dirty="0">
                <a:solidFill>
                  <a:schemeClr val="tx1"/>
                </a:solidFill>
                <a:latin typeface="Montserrat" panose="00000500000000000000" pitchFamily="2" charset="0"/>
              </a:rPr>
              <a:t>Low AIC/BIC –Good fit</a:t>
            </a:r>
          </a:p>
          <a:p>
            <a:endParaRPr lang="en-US" sz="1200" b="0" dirty="0">
              <a:solidFill>
                <a:schemeClr val="tx1"/>
              </a:solidFill>
              <a:effectLst/>
              <a:latin typeface="Montserrat" panose="00000500000000000000" pitchFamily="2" charset="0"/>
            </a:endParaRPr>
          </a:p>
          <a:p>
            <a:pPr marL="285750" indent="-285750">
              <a:buFont typeface="Arial" panose="020B0604020202020204" pitchFamily="34" charset="0"/>
              <a:buChar char="•"/>
            </a:pPr>
            <a:endParaRPr lang="en-US" b="0" dirty="0">
              <a:solidFill>
                <a:schemeClr val="tx1"/>
              </a:solidFill>
              <a:effectLst/>
              <a:latin typeface="Montserrat" panose="00000500000000000000" pitchFamily="2" charset="0"/>
            </a:endParaRPr>
          </a:p>
        </p:txBody>
      </p:sp>
      <p:pic>
        <p:nvPicPr>
          <p:cNvPr id="5" name="Picture 4">
            <a:extLst>
              <a:ext uri="{FF2B5EF4-FFF2-40B4-BE49-F238E27FC236}">
                <a16:creationId xmlns:a16="http://schemas.microsoft.com/office/drawing/2014/main" id="{41B1DC1F-70D2-B025-4125-65AB7E3FCF8B}"/>
              </a:ext>
            </a:extLst>
          </p:cNvPr>
          <p:cNvPicPr>
            <a:picLocks noChangeAspect="1"/>
          </p:cNvPicPr>
          <p:nvPr/>
        </p:nvPicPr>
        <p:blipFill>
          <a:blip r:embed="rId3"/>
          <a:stretch>
            <a:fillRect/>
          </a:stretch>
        </p:blipFill>
        <p:spPr>
          <a:xfrm>
            <a:off x="5747744" y="224454"/>
            <a:ext cx="3372321" cy="3061126"/>
          </a:xfrm>
          <a:prstGeom prst="rect">
            <a:avLst/>
          </a:prstGeom>
        </p:spPr>
      </p:pic>
    </p:spTree>
    <p:extLst>
      <p:ext uri="{BB962C8B-B14F-4D97-AF65-F5344CB8AC3E}">
        <p14:creationId xmlns:p14="http://schemas.microsoft.com/office/powerpoint/2010/main" val="3923455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99540"/>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500" b="1" dirty="0">
                <a:solidFill>
                  <a:schemeClr val="tx1"/>
                </a:solidFill>
                <a:effectLst/>
                <a:latin typeface="Montserrat" panose="00000500000000000000" pitchFamily="2" charset="0"/>
              </a:rPr>
              <a:t>Holt-Winters Exponential Smoothing (triple exponential smoothing)</a:t>
            </a:r>
            <a:endParaRPr sz="1500" b="1" dirty="0"/>
          </a:p>
        </p:txBody>
      </p:sp>
      <p:sp>
        <p:nvSpPr>
          <p:cNvPr id="291" name="Google Shape;291;p43"/>
          <p:cNvSpPr txBox="1">
            <a:spLocks noGrp="1"/>
          </p:cNvSpPr>
          <p:nvPr>
            <p:ph type="subTitle" idx="1"/>
          </p:nvPr>
        </p:nvSpPr>
        <p:spPr>
          <a:xfrm>
            <a:off x="0" y="450170"/>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pic>
        <p:nvPicPr>
          <p:cNvPr id="3" name="Picture 2">
            <a:extLst>
              <a:ext uri="{FF2B5EF4-FFF2-40B4-BE49-F238E27FC236}">
                <a16:creationId xmlns:a16="http://schemas.microsoft.com/office/drawing/2014/main" id="{B3B62703-AB70-7959-1948-845B56F79ECC}"/>
              </a:ext>
            </a:extLst>
          </p:cNvPr>
          <p:cNvPicPr>
            <a:picLocks noChangeAspect="1"/>
          </p:cNvPicPr>
          <p:nvPr/>
        </p:nvPicPr>
        <p:blipFill>
          <a:blip r:embed="rId3"/>
          <a:stretch>
            <a:fillRect/>
          </a:stretch>
        </p:blipFill>
        <p:spPr>
          <a:xfrm>
            <a:off x="4810205" y="2399119"/>
            <a:ext cx="4303059" cy="1772920"/>
          </a:xfrm>
          <a:prstGeom prst="rect">
            <a:avLst/>
          </a:prstGeom>
        </p:spPr>
      </p:pic>
      <p:sp>
        <p:nvSpPr>
          <p:cNvPr id="6" name="TextBox 5">
            <a:extLst>
              <a:ext uri="{FF2B5EF4-FFF2-40B4-BE49-F238E27FC236}">
                <a16:creationId xmlns:a16="http://schemas.microsoft.com/office/drawing/2014/main" id="{B943BD9E-E9CB-FF7E-C6E7-CA4478E02F8D}"/>
              </a:ext>
            </a:extLst>
          </p:cNvPr>
          <p:cNvSpPr txBox="1"/>
          <p:nvPr/>
        </p:nvSpPr>
        <p:spPr>
          <a:xfrm>
            <a:off x="99892" y="263426"/>
            <a:ext cx="4610421" cy="4616648"/>
          </a:xfrm>
          <a:prstGeom prst="rect">
            <a:avLst/>
          </a:prstGeom>
          <a:noFill/>
        </p:spPr>
        <p:txBody>
          <a:bodyPr wrap="square" rtlCol="0">
            <a:spAutoFit/>
          </a:bodyPr>
          <a:lstStyle/>
          <a:p>
            <a:pPr marL="285750" indent="-285750">
              <a:buFont typeface="Arial" panose="020B0604020202020204" pitchFamily="34" charset="0"/>
              <a:buChar char="•"/>
            </a:pPr>
            <a:endParaRPr lang="en-SG" dirty="0"/>
          </a:p>
          <a:p>
            <a:pPr marL="285750" indent="-285750">
              <a:buFont typeface="Arial" panose="020B0604020202020204" pitchFamily="34" charset="0"/>
              <a:buChar char="•"/>
            </a:pPr>
            <a:r>
              <a:rPr lang="en-US" sz="1400" b="0" dirty="0">
                <a:solidFill>
                  <a:schemeClr val="tx1"/>
                </a:solidFill>
                <a:effectLst/>
                <a:latin typeface="Montserrat" panose="00000500000000000000" pitchFamily="2" charset="0"/>
              </a:rPr>
              <a:t>Generally very little leftovers and correlation can be seen in residuals, suggesting a decent fit. However, From the PACF plot, we can see that there are still valuable information leftover in residuals, that means the model does not account for some information, suggesting that the forecast predictions can still be improved further. This can be seen in some of the significant lags</a:t>
            </a:r>
          </a:p>
          <a:p>
            <a:pPr marL="285750" indent="-285750">
              <a:buFont typeface="Arial" panose="020B0604020202020204" pitchFamily="34" charset="0"/>
              <a:buChar char="•"/>
            </a:pPr>
            <a:r>
              <a:rPr lang="en-US" sz="1400" b="0" dirty="0">
                <a:solidFill>
                  <a:schemeClr val="tx1"/>
                </a:solidFill>
                <a:effectLst/>
                <a:latin typeface="Montserrat" panose="00000500000000000000" pitchFamily="2" charset="0"/>
              </a:rPr>
              <a:t>Durbin </a:t>
            </a:r>
            <a:r>
              <a:rPr lang="en-US" sz="1400" b="0" dirty="0" err="1">
                <a:solidFill>
                  <a:schemeClr val="tx1"/>
                </a:solidFill>
                <a:effectLst/>
                <a:latin typeface="Montserrat" panose="00000500000000000000" pitchFamily="2" charset="0"/>
              </a:rPr>
              <a:t>watson</a:t>
            </a:r>
            <a:r>
              <a:rPr lang="en-US" sz="1400" b="0" dirty="0">
                <a:solidFill>
                  <a:schemeClr val="tx1"/>
                </a:solidFill>
                <a:effectLst/>
                <a:latin typeface="Montserrat" panose="00000500000000000000" pitchFamily="2" charset="0"/>
              </a:rPr>
              <a:t> tests for all air pollutants `[1.87 1.96 1.9 1.88]` show test statistic of somewhat close to 2, indicating less significant serial correlation among residuals. </a:t>
            </a:r>
          </a:p>
          <a:p>
            <a:pPr marL="285750" indent="-285750">
              <a:buFont typeface="Arial" panose="020B0604020202020204" pitchFamily="34" charset="0"/>
              <a:buChar char="•"/>
            </a:pPr>
            <a:r>
              <a:rPr lang="en-SG" dirty="0"/>
              <a:t>Residuals are homoscedastic, in which the variance of residual in a regression model is constant. </a:t>
            </a:r>
          </a:p>
          <a:p>
            <a:pPr marL="285750" indent="-285750">
              <a:buFont typeface="Arial" panose="020B0604020202020204" pitchFamily="34" charset="0"/>
              <a:buChar char="•"/>
            </a:pPr>
            <a:r>
              <a:rPr lang="en-US" dirty="0">
                <a:solidFill>
                  <a:schemeClr val="tx1"/>
                </a:solidFill>
                <a:latin typeface="Montserrat" panose="00000500000000000000" pitchFamily="2" charset="0"/>
              </a:rPr>
              <a:t>An improvement </a:t>
            </a:r>
            <a:r>
              <a:rPr lang="en-US" b="0" dirty="0">
                <a:solidFill>
                  <a:schemeClr val="tx1"/>
                </a:solidFill>
                <a:effectLst/>
                <a:latin typeface="Montserrat" panose="00000500000000000000" pitchFamily="2" charset="0"/>
              </a:rPr>
              <a:t>step we could take for model improvement is to possibly try to change to a different `initialization method`, that is to change the method for initializing the recursions.</a:t>
            </a:r>
          </a:p>
        </p:txBody>
      </p:sp>
      <p:pic>
        <p:nvPicPr>
          <p:cNvPr id="8" name="Picture 7">
            <a:extLst>
              <a:ext uri="{FF2B5EF4-FFF2-40B4-BE49-F238E27FC236}">
                <a16:creationId xmlns:a16="http://schemas.microsoft.com/office/drawing/2014/main" id="{F2B41945-E4BA-6232-F574-347C9DAB6B0F}"/>
              </a:ext>
            </a:extLst>
          </p:cNvPr>
          <p:cNvPicPr>
            <a:picLocks noChangeAspect="1"/>
          </p:cNvPicPr>
          <p:nvPr/>
        </p:nvPicPr>
        <p:blipFill>
          <a:blip r:embed="rId4"/>
          <a:stretch>
            <a:fillRect/>
          </a:stretch>
        </p:blipFill>
        <p:spPr>
          <a:xfrm>
            <a:off x="4810205" y="772121"/>
            <a:ext cx="3372321" cy="1568559"/>
          </a:xfrm>
          <a:prstGeom prst="rect">
            <a:avLst/>
          </a:prstGeom>
        </p:spPr>
      </p:pic>
    </p:spTree>
    <p:extLst>
      <p:ext uri="{BB962C8B-B14F-4D97-AF65-F5344CB8AC3E}">
        <p14:creationId xmlns:p14="http://schemas.microsoft.com/office/powerpoint/2010/main" val="114323558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47009"/>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effectLst/>
                <a:latin typeface="Montserrat" panose="00000500000000000000" pitchFamily="2" charset="0"/>
              </a:rPr>
              <a:t>ARIMA (Auto Regressive Integrated Moving Average)</a:t>
            </a:r>
            <a:br>
              <a:rPr lang="en-SG" sz="1400" b="0" dirty="0">
                <a:solidFill>
                  <a:schemeClr val="tx1"/>
                </a:solidFill>
                <a:effectLst/>
                <a:latin typeface="Montserrat" panose="00000500000000000000" pitchFamily="2" charset="0"/>
              </a:rPr>
            </a:b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0" y="450170"/>
            <a:ext cx="899031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sp>
        <p:nvSpPr>
          <p:cNvPr id="6" name="TextBox 5">
            <a:extLst>
              <a:ext uri="{FF2B5EF4-FFF2-40B4-BE49-F238E27FC236}">
                <a16:creationId xmlns:a16="http://schemas.microsoft.com/office/drawing/2014/main" id="{B943BD9E-E9CB-FF7E-C6E7-CA4478E02F8D}"/>
              </a:ext>
            </a:extLst>
          </p:cNvPr>
          <p:cNvSpPr txBox="1"/>
          <p:nvPr/>
        </p:nvSpPr>
        <p:spPr>
          <a:xfrm>
            <a:off x="153681" y="479842"/>
            <a:ext cx="8775166" cy="1754326"/>
          </a:xfrm>
          <a:prstGeom prst="rect">
            <a:avLst/>
          </a:prstGeom>
          <a:noFill/>
        </p:spPr>
        <p:txBody>
          <a:bodyPr wrap="square" rtlCol="0">
            <a:spAutoFit/>
          </a:bodyPr>
          <a:lstStyle/>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AR (Autoregressive) and MA (Moving Average) and integrated(differencing) components combined</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 ARIMA model is a combination of a number of differences already applied on the model in order to make it stationary, the number of previous lags along with residuals errors in order to forecast future values.</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AR(p) is autoregressive component of the </a:t>
            </a:r>
            <a:r>
              <a:rPr lang="en-US" sz="1200" b="0" dirty="0" err="1">
                <a:solidFill>
                  <a:schemeClr val="tx1"/>
                </a:solidFill>
                <a:effectLst/>
                <a:latin typeface="Montserrat" panose="00000500000000000000" pitchFamily="2" charset="0"/>
              </a:rPr>
              <a:t>ARima</a:t>
            </a:r>
            <a:r>
              <a:rPr lang="en-US" sz="1200" b="0" dirty="0">
                <a:solidFill>
                  <a:schemeClr val="tx1"/>
                </a:solidFill>
                <a:effectLst/>
                <a:latin typeface="Montserrat" panose="00000500000000000000" pitchFamily="2" charset="0"/>
              </a:rPr>
              <a:t> model, with the p parameter determining the number of lagged series that we use. MA (q) is moving average model where it uses past forecast errors in a regression-like model. `q` is the number of lagged forecasting error terms in the prediction.</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Use of the </a:t>
            </a:r>
            <a:r>
              <a:rPr lang="en-US" sz="1200" b="0" dirty="0" err="1">
                <a:solidFill>
                  <a:schemeClr val="tx1"/>
                </a:solidFill>
                <a:effectLst/>
                <a:latin typeface="Montserrat" panose="00000500000000000000" pitchFamily="2" charset="0"/>
              </a:rPr>
              <a:t>the</a:t>
            </a:r>
            <a:r>
              <a:rPr lang="en-US" sz="1200" b="0" dirty="0">
                <a:solidFill>
                  <a:schemeClr val="tx1"/>
                </a:solidFill>
                <a:effectLst/>
                <a:latin typeface="Montserrat" panose="00000500000000000000" pitchFamily="2" charset="0"/>
              </a:rPr>
              <a:t> order parameters we discovered just now from </a:t>
            </a:r>
            <a:r>
              <a:rPr lang="en-US" sz="1200" b="0" dirty="0" err="1">
                <a:solidFill>
                  <a:schemeClr val="tx1"/>
                </a:solidFill>
                <a:effectLst/>
                <a:latin typeface="Montserrat" panose="00000500000000000000" pitchFamily="2" charset="0"/>
              </a:rPr>
              <a:t>acf</a:t>
            </a:r>
            <a:r>
              <a:rPr lang="en-US" sz="1200" b="0" dirty="0">
                <a:solidFill>
                  <a:schemeClr val="tx1"/>
                </a:solidFill>
                <a:effectLst/>
                <a:latin typeface="Montserrat" panose="00000500000000000000" pitchFamily="2" charset="0"/>
              </a:rPr>
              <a:t> and </a:t>
            </a:r>
            <a:r>
              <a:rPr lang="en-US" sz="1200" b="0" dirty="0" err="1">
                <a:solidFill>
                  <a:schemeClr val="tx1"/>
                </a:solidFill>
                <a:effectLst/>
                <a:latin typeface="Montserrat" panose="00000500000000000000" pitchFamily="2" charset="0"/>
              </a:rPr>
              <a:t>pacf</a:t>
            </a:r>
            <a:r>
              <a:rPr lang="en-US" sz="1200" b="0" dirty="0">
                <a:solidFill>
                  <a:schemeClr val="tx1"/>
                </a:solidFill>
                <a:effectLst/>
                <a:latin typeface="Montserrat" panose="00000500000000000000" pitchFamily="2" charset="0"/>
              </a:rPr>
              <a:t> plots for </a:t>
            </a:r>
            <a:r>
              <a:rPr lang="en-US" sz="1200" b="0" dirty="0" err="1">
                <a:solidFill>
                  <a:schemeClr val="tx1"/>
                </a:solidFill>
                <a:effectLst/>
                <a:latin typeface="Montserrat" panose="00000500000000000000" pitchFamily="2" charset="0"/>
              </a:rPr>
              <a:t>arima</a:t>
            </a:r>
            <a:r>
              <a:rPr lang="en-US" sz="1200" b="0" dirty="0">
                <a:solidFill>
                  <a:schemeClr val="tx1"/>
                </a:solidFill>
                <a:effectLst/>
                <a:latin typeface="Montserrat" panose="00000500000000000000" pitchFamily="2" charset="0"/>
              </a:rPr>
              <a:t> model. We do this by specifying the order parameter. However, we set the d =0 as differencing is not done. </a:t>
            </a:r>
          </a:p>
          <a:p>
            <a:pPr marL="285750" indent="-285750">
              <a:buFont typeface="Arial" panose="020B0604020202020204" pitchFamily="34" charset="0"/>
              <a:buChar char="•"/>
            </a:pPr>
            <a:endParaRPr lang="en-US" sz="1200" b="0" dirty="0">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684170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222836" y="397044"/>
            <a:ext cx="8531565" cy="671038"/>
          </a:xfrm>
          <a:prstGeom prst="rect">
            <a:avLst/>
          </a:prstGeom>
        </p:spPr>
        <p:txBody>
          <a:bodyPr spcFirstLastPara="1" wrap="square" lIns="91425" tIns="91425" rIns="91425" bIns="91425" anchor="ctr" anchorCtr="0">
            <a:noAutofit/>
          </a:bodyPr>
          <a:lstStyle/>
          <a:p>
            <a:pPr algn="l"/>
            <a:r>
              <a:rPr lang="en-US" dirty="0">
                <a:solidFill>
                  <a:schemeClr val="tx1"/>
                </a:solidFill>
                <a:effectLst/>
                <a:latin typeface="Vidaloka" panose="020B0604020202020204" charset="0"/>
              </a:rPr>
              <a:t>Understanding the negative health consequences air pollution can bring</a:t>
            </a:r>
          </a:p>
        </p:txBody>
      </p:sp>
      <p:sp>
        <p:nvSpPr>
          <p:cNvPr id="291" name="Google Shape;291;p43"/>
          <p:cNvSpPr txBox="1">
            <a:spLocks noGrp="1"/>
          </p:cNvSpPr>
          <p:nvPr>
            <p:ph type="subTitle" idx="1"/>
          </p:nvPr>
        </p:nvSpPr>
        <p:spPr>
          <a:xfrm>
            <a:off x="99892" y="1237128"/>
            <a:ext cx="8654509" cy="3304136"/>
          </a:xfrm>
          <a:prstGeom prst="rect">
            <a:avLst/>
          </a:prstGeom>
        </p:spPr>
        <p:txBody>
          <a:bodyPr spcFirstLastPara="1" wrap="square" lIns="91425" tIns="91425" rIns="91425" bIns="91425" anchor="t" anchorCtr="0">
            <a:noAutofit/>
          </a:bodyPr>
          <a:lstStyle/>
          <a:p>
            <a:pPr algn="l">
              <a:buAutoNum type="arabicPeriod"/>
            </a:pPr>
            <a:r>
              <a:rPr lang="en-US" sz="1200" b="0" dirty="0">
                <a:solidFill>
                  <a:schemeClr val="tx1"/>
                </a:solidFill>
                <a:effectLst/>
                <a:latin typeface="Montserrat" panose="00000500000000000000" pitchFamily="2" charset="0"/>
              </a:rPr>
              <a:t>Air pollution is contamination of the indoor or outdoor environment by any chemical, physical or biological agent that modifies the natural characteristics of the atmosphere. Pollutants of major public health concerns include carbon monoxide, ozone, nitrogen dioxide, sulfur dioxide and even hydrocarbons. [12]</a:t>
            </a:r>
          </a:p>
          <a:p>
            <a:pPr algn="l">
              <a:buFont typeface="+mj-lt"/>
              <a:buAutoNum type="arabicPeriod"/>
            </a:pPr>
            <a:r>
              <a:rPr lang="en-US" sz="1200" dirty="0">
                <a:solidFill>
                  <a:schemeClr val="tx1"/>
                </a:solidFill>
                <a:latin typeface="Montserrat" panose="00000500000000000000" pitchFamily="2" charset="0"/>
              </a:rPr>
              <a:t>A</a:t>
            </a:r>
            <a:r>
              <a:rPr lang="en-US" sz="1200" b="0" dirty="0">
                <a:solidFill>
                  <a:schemeClr val="tx1"/>
                </a:solidFill>
                <a:effectLst/>
                <a:latin typeface="Montserrat" panose="00000500000000000000" pitchFamily="2" charset="0"/>
              </a:rPr>
              <a:t>ccording to study done by WHO (World Health Organization), almost all of the global population (99%) breathe air that exceeds WHO guideline limits and contains high levels of pollutants, with low income countries suffering from the highest exposures. [12]</a:t>
            </a:r>
          </a:p>
          <a:p>
            <a:pPr algn="l">
              <a:buFont typeface="+mj-lt"/>
              <a:buAutoNum type="arabicPeriod"/>
            </a:pPr>
            <a:r>
              <a:rPr lang="en-US" sz="1200" b="0" dirty="0">
                <a:solidFill>
                  <a:schemeClr val="tx1"/>
                </a:solidFill>
                <a:effectLst/>
                <a:latin typeface="Montserrat" panose="00000500000000000000" pitchFamily="2" charset="0"/>
              </a:rPr>
              <a:t>With this in mind, air pollution can bring about disastrous consequences towards our health, and to cite some examples, long term health effects include heart disease, lung cancer, and respiratory diseases such as emphysema. Air pollution can also cause long-term damage to people's nerval systems and organs.</a:t>
            </a:r>
          </a:p>
          <a:p>
            <a:pPr algn="l">
              <a:buFont typeface="+mj-lt"/>
              <a:buAutoNum type="arabicPeriod"/>
            </a:pPr>
            <a:r>
              <a:rPr lang="en-US" sz="1200" b="0" dirty="0">
                <a:solidFill>
                  <a:schemeClr val="tx1"/>
                </a:solidFill>
                <a:effectLst/>
                <a:latin typeface="Montserrat" panose="00000500000000000000" pitchFamily="2" charset="0"/>
              </a:rPr>
              <a:t>On the other hand short term health effects can include bronchitis, severe irritation to nose, throat, etc. [14].</a:t>
            </a:r>
          </a:p>
          <a:p>
            <a:pPr algn="l">
              <a:buFont typeface="+mj-lt"/>
              <a:buAutoNum type="arabicPeriod"/>
            </a:pPr>
            <a:r>
              <a:rPr lang="en-US" sz="1200" b="0" dirty="0">
                <a:solidFill>
                  <a:schemeClr val="tx1"/>
                </a:solidFill>
                <a:effectLst/>
                <a:latin typeface="Montserrat" panose="00000500000000000000" pitchFamily="2" charset="0"/>
              </a:rPr>
              <a:t>All these consequences results in millions of deaths. Hence we need to recognize the negative consequences of air pollution.</a:t>
            </a:r>
          </a:p>
          <a:p>
            <a:pPr marL="342900" lvl="0" algn="l" rtl="0">
              <a:spcBef>
                <a:spcPts val="0"/>
              </a:spcBef>
              <a:spcAft>
                <a:spcPts val="1200"/>
              </a:spcAft>
              <a:buFont typeface="Arial" panose="020B0604020202020204" pitchFamily="34" charset="0"/>
              <a:buChar char="•"/>
            </a:pPr>
            <a:endParaRPr sz="1400" dirty="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47009"/>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effectLst/>
                <a:latin typeface="Montserrat" panose="00000500000000000000" pitchFamily="2" charset="0"/>
              </a:rPr>
              <a:t>ARIMA (Auto Regressive Integrated Moving Average)</a:t>
            </a:r>
            <a:br>
              <a:rPr lang="en-SG" sz="1400" b="0" dirty="0">
                <a:solidFill>
                  <a:schemeClr val="tx1"/>
                </a:solidFill>
                <a:effectLst/>
                <a:latin typeface="Montserrat" panose="00000500000000000000" pitchFamily="2" charset="0"/>
              </a:rPr>
            </a:b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0" y="450170"/>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sp>
        <p:nvSpPr>
          <p:cNvPr id="6" name="TextBox 5">
            <a:extLst>
              <a:ext uri="{FF2B5EF4-FFF2-40B4-BE49-F238E27FC236}">
                <a16:creationId xmlns:a16="http://schemas.microsoft.com/office/drawing/2014/main" id="{B943BD9E-E9CB-FF7E-C6E7-CA4478E02F8D}"/>
              </a:ext>
            </a:extLst>
          </p:cNvPr>
          <p:cNvSpPr txBox="1"/>
          <p:nvPr/>
        </p:nvSpPr>
        <p:spPr>
          <a:xfrm>
            <a:off x="-41119" y="263425"/>
            <a:ext cx="5258578" cy="4154984"/>
          </a:xfrm>
          <a:prstGeom prst="rect">
            <a:avLst/>
          </a:prstGeom>
          <a:noFill/>
        </p:spPr>
        <p:txBody>
          <a:bodyPr wrap="square" rtlCol="0">
            <a:spAutoFit/>
          </a:bodyPr>
          <a:lstStyle/>
          <a:p>
            <a:pPr marL="171450" indent="-171450">
              <a:buFont typeface="Arial" panose="020B0604020202020204" pitchFamily="34" charset="0"/>
              <a:buChar char="•"/>
            </a:pPr>
            <a:r>
              <a:rPr lang="en-US" sz="1200" b="0" dirty="0">
                <a:solidFill>
                  <a:schemeClr val="tx1"/>
                </a:solidFill>
                <a:effectLst/>
                <a:latin typeface="Montserrat" panose="00000500000000000000" pitchFamily="2" charset="0"/>
              </a:rPr>
              <a:t>We note that ARIMA clearly outperforms exponential smoothing for all gases, given its lower CV and train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for all gases</a:t>
            </a:r>
          </a:p>
          <a:p>
            <a:pPr marL="171450" indent="-171450">
              <a:buFont typeface="Arial" panose="020B0604020202020204" pitchFamily="34" charset="0"/>
              <a:buChar char="•"/>
            </a:pPr>
            <a:r>
              <a:rPr lang="en-US" sz="1200" b="0" dirty="0">
                <a:solidFill>
                  <a:schemeClr val="tx1"/>
                </a:solidFill>
                <a:effectLst/>
                <a:latin typeface="Montserrat" panose="00000500000000000000" pitchFamily="2" charset="0"/>
              </a:rPr>
              <a:t>3. Train RMSE scores are hovering around 70 to 130, while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scores are generally below 200 for the gases. We have a rough idea that ARIMA clearly outperforms Exponential Smoothing.</a:t>
            </a:r>
          </a:p>
          <a:p>
            <a:pPr marL="171450" indent="-171450">
              <a:buFont typeface="Arial" panose="020B0604020202020204" pitchFamily="34" charset="0"/>
              <a:buChar char="•"/>
            </a:pPr>
            <a:r>
              <a:rPr lang="en-US" sz="1200" b="0" dirty="0">
                <a:solidFill>
                  <a:schemeClr val="tx1"/>
                </a:solidFill>
                <a:effectLst/>
                <a:latin typeface="Montserrat" panose="00000500000000000000" pitchFamily="2" charset="0"/>
              </a:rPr>
              <a:t>4. However, there is a higher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for O3 than other gases for both train and cross validation sets.</a:t>
            </a:r>
          </a:p>
          <a:p>
            <a:pPr marL="171450" indent="-171450">
              <a:buFont typeface="Arial" panose="020B0604020202020204" pitchFamily="34" charset="0"/>
              <a:buChar char="•"/>
            </a:pPr>
            <a:r>
              <a:rPr lang="en-US" sz="1200" b="0" dirty="0">
                <a:solidFill>
                  <a:schemeClr val="tx1"/>
                </a:solidFill>
                <a:effectLst/>
                <a:latin typeface="Montserrat" panose="00000500000000000000" pitchFamily="2" charset="0"/>
              </a:rPr>
              <a:t>3. Similar AIC and BIC for all gases to that of exponential smoothing suggest good fit of model.</a:t>
            </a:r>
          </a:p>
          <a:p>
            <a:pPr marL="171450" indent="-171450">
              <a:buFont typeface="Arial" panose="020B0604020202020204" pitchFamily="34" charset="0"/>
              <a:buChar char="•"/>
            </a:pPr>
            <a:r>
              <a:rPr lang="en-US" sz="1200" b="0" dirty="0">
                <a:solidFill>
                  <a:schemeClr val="tx1"/>
                </a:solidFill>
                <a:effectLst/>
                <a:latin typeface="Montserrat" panose="00000500000000000000" pitchFamily="2" charset="0"/>
              </a:rPr>
              <a:t>4. However, further action may be taken to further reduce the overfitting. This is because we note a somewhat moderate difference between train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and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a:t>
            </a:r>
          </a:p>
          <a:p>
            <a:pPr marL="171450" indent="-171450">
              <a:buFont typeface="Arial" panose="020B0604020202020204" pitchFamily="34" charset="0"/>
              <a:buChar char="•"/>
            </a:pPr>
            <a:r>
              <a:rPr lang="en-US" sz="1200" b="0" dirty="0">
                <a:solidFill>
                  <a:schemeClr val="tx1"/>
                </a:solidFill>
                <a:effectLst/>
                <a:latin typeface="Montserrat" panose="00000500000000000000" pitchFamily="2" charset="0"/>
              </a:rPr>
              <a:t>5. After conducting the </a:t>
            </a:r>
            <a:r>
              <a:rPr lang="en-US" sz="1200" b="0" dirty="0" err="1">
                <a:solidFill>
                  <a:schemeClr val="tx1"/>
                </a:solidFill>
                <a:effectLst/>
                <a:latin typeface="Montserrat" panose="00000500000000000000" pitchFamily="2" charset="0"/>
              </a:rPr>
              <a:t>Breush</a:t>
            </a:r>
            <a:r>
              <a:rPr lang="en-US" sz="1200" b="0" dirty="0">
                <a:solidFill>
                  <a:schemeClr val="tx1"/>
                </a:solidFill>
                <a:effectLst/>
                <a:latin typeface="Montserrat" panose="00000500000000000000" pitchFamily="2" charset="0"/>
              </a:rPr>
              <a:t> </a:t>
            </a:r>
            <a:r>
              <a:rPr lang="en-US" sz="1200" b="0" dirty="0" err="1">
                <a:solidFill>
                  <a:schemeClr val="tx1"/>
                </a:solidFill>
                <a:effectLst/>
                <a:latin typeface="Montserrat" panose="00000500000000000000" pitchFamily="2" charset="0"/>
              </a:rPr>
              <a:t>godfrey</a:t>
            </a:r>
            <a:r>
              <a:rPr lang="en-US" sz="1200" b="0" dirty="0">
                <a:solidFill>
                  <a:schemeClr val="tx1"/>
                </a:solidFill>
                <a:effectLst/>
                <a:latin typeface="Montserrat" panose="00000500000000000000" pitchFamily="2" charset="0"/>
              </a:rPr>
              <a:t> test, and looking at the P values, p values for the models for each gas are [0.029608    0.0 0.000099    0.0006817] which are all below the significance level of 0.05, suggesting that there is sufficient evidence to reject null hypothesis, meaning that we can conclude that significant autocorrelation exists among the residuals at some order less than p or equal to p. Hence residuals are not </a:t>
            </a:r>
            <a:r>
              <a:rPr lang="en-US" sz="1200" b="0" dirty="0" err="1">
                <a:solidFill>
                  <a:schemeClr val="tx1"/>
                </a:solidFill>
                <a:effectLst/>
                <a:latin typeface="Montserrat" panose="00000500000000000000" pitchFamily="2" charset="0"/>
              </a:rPr>
              <a:t>independant</a:t>
            </a:r>
            <a:r>
              <a:rPr lang="en-US" sz="1200" b="0" dirty="0">
                <a:solidFill>
                  <a:schemeClr val="tx1"/>
                </a:solidFill>
                <a:effectLst/>
                <a:latin typeface="Montserrat" panose="00000500000000000000" pitchFamily="2" charset="0"/>
              </a:rPr>
              <a:t>, suggesting not a good fit. </a:t>
            </a:r>
          </a:p>
        </p:txBody>
      </p:sp>
      <p:pic>
        <p:nvPicPr>
          <p:cNvPr id="4" name="Picture 3">
            <a:extLst>
              <a:ext uri="{FF2B5EF4-FFF2-40B4-BE49-F238E27FC236}">
                <a16:creationId xmlns:a16="http://schemas.microsoft.com/office/drawing/2014/main" id="{0F541F16-6187-9BEF-6F48-1E74AE116E22}"/>
              </a:ext>
            </a:extLst>
          </p:cNvPr>
          <p:cNvPicPr>
            <a:picLocks noChangeAspect="1"/>
          </p:cNvPicPr>
          <p:nvPr/>
        </p:nvPicPr>
        <p:blipFill>
          <a:blip r:embed="rId3"/>
          <a:stretch>
            <a:fillRect/>
          </a:stretch>
        </p:blipFill>
        <p:spPr>
          <a:xfrm>
            <a:off x="5417243" y="784676"/>
            <a:ext cx="3665284" cy="3067906"/>
          </a:xfrm>
          <a:prstGeom prst="rect">
            <a:avLst/>
          </a:prstGeom>
        </p:spPr>
      </p:pic>
    </p:spTree>
    <p:extLst>
      <p:ext uri="{BB962C8B-B14F-4D97-AF65-F5344CB8AC3E}">
        <p14:creationId xmlns:p14="http://schemas.microsoft.com/office/powerpoint/2010/main" val="38961429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47009"/>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effectLst/>
                <a:latin typeface="Montserrat" panose="00000500000000000000" pitchFamily="2" charset="0"/>
              </a:rPr>
              <a:t>ARIMA (Auto Regressive Integrated Moving Average)</a:t>
            </a:r>
            <a:br>
              <a:rPr lang="en-SG" sz="1400" b="0" dirty="0">
                <a:solidFill>
                  <a:schemeClr val="tx1"/>
                </a:solidFill>
                <a:effectLst/>
                <a:latin typeface="Montserrat" panose="00000500000000000000" pitchFamily="2" charset="0"/>
              </a:rPr>
            </a:b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0" y="450170"/>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pic>
        <p:nvPicPr>
          <p:cNvPr id="3" name="Picture 2">
            <a:extLst>
              <a:ext uri="{FF2B5EF4-FFF2-40B4-BE49-F238E27FC236}">
                <a16:creationId xmlns:a16="http://schemas.microsoft.com/office/drawing/2014/main" id="{EF387F32-4DAD-E193-451D-D4E80F0BE8F5}"/>
              </a:ext>
            </a:extLst>
          </p:cNvPr>
          <p:cNvPicPr>
            <a:picLocks noChangeAspect="1"/>
          </p:cNvPicPr>
          <p:nvPr/>
        </p:nvPicPr>
        <p:blipFill>
          <a:blip r:embed="rId3"/>
          <a:stretch>
            <a:fillRect/>
          </a:stretch>
        </p:blipFill>
        <p:spPr>
          <a:xfrm>
            <a:off x="882257" y="406212"/>
            <a:ext cx="3605513" cy="1780528"/>
          </a:xfrm>
          <a:prstGeom prst="rect">
            <a:avLst/>
          </a:prstGeom>
        </p:spPr>
      </p:pic>
      <p:pic>
        <p:nvPicPr>
          <p:cNvPr id="7" name="Picture 6">
            <a:extLst>
              <a:ext uri="{FF2B5EF4-FFF2-40B4-BE49-F238E27FC236}">
                <a16:creationId xmlns:a16="http://schemas.microsoft.com/office/drawing/2014/main" id="{7BD2C16A-B1A0-7011-1D71-87196BBF6CFF}"/>
              </a:ext>
            </a:extLst>
          </p:cNvPr>
          <p:cNvPicPr>
            <a:picLocks noChangeAspect="1"/>
          </p:cNvPicPr>
          <p:nvPr/>
        </p:nvPicPr>
        <p:blipFill>
          <a:blip r:embed="rId4"/>
          <a:stretch>
            <a:fillRect/>
          </a:stretch>
        </p:blipFill>
        <p:spPr>
          <a:xfrm>
            <a:off x="882256" y="2186740"/>
            <a:ext cx="3605513" cy="1645261"/>
          </a:xfrm>
          <a:prstGeom prst="rect">
            <a:avLst/>
          </a:prstGeom>
        </p:spPr>
      </p:pic>
      <p:pic>
        <p:nvPicPr>
          <p:cNvPr id="9" name="Picture 8">
            <a:extLst>
              <a:ext uri="{FF2B5EF4-FFF2-40B4-BE49-F238E27FC236}">
                <a16:creationId xmlns:a16="http://schemas.microsoft.com/office/drawing/2014/main" id="{B447427D-DF17-D191-CDD9-3361B68E02F0}"/>
              </a:ext>
            </a:extLst>
          </p:cNvPr>
          <p:cNvPicPr>
            <a:picLocks noChangeAspect="1"/>
          </p:cNvPicPr>
          <p:nvPr/>
        </p:nvPicPr>
        <p:blipFill>
          <a:blip r:embed="rId5"/>
          <a:stretch>
            <a:fillRect/>
          </a:stretch>
        </p:blipFill>
        <p:spPr>
          <a:xfrm>
            <a:off x="4913225" y="263425"/>
            <a:ext cx="3760158" cy="1930697"/>
          </a:xfrm>
          <a:prstGeom prst="rect">
            <a:avLst/>
          </a:prstGeom>
        </p:spPr>
      </p:pic>
      <p:pic>
        <p:nvPicPr>
          <p:cNvPr id="11" name="Picture 10">
            <a:extLst>
              <a:ext uri="{FF2B5EF4-FFF2-40B4-BE49-F238E27FC236}">
                <a16:creationId xmlns:a16="http://schemas.microsoft.com/office/drawing/2014/main" id="{F0F17FD5-8400-CB35-61F1-13E8A085F7BA}"/>
              </a:ext>
            </a:extLst>
          </p:cNvPr>
          <p:cNvPicPr>
            <a:picLocks noChangeAspect="1"/>
          </p:cNvPicPr>
          <p:nvPr/>
        </p:nvPicPr>
        <p:blipFill>
          <a:blip r:embed="rId6"/>
          <a:stretch>
            <a:fillRect/>
          </a:stretch>
        </p:blipFill>
        <p:spPr>
          <a:xfrm>
            <a:off x="4913225" y="2186740"/>
            <a:ext cx="3760158" cy="1645261"/>
          </a:xfrm>
          <a:prstGeom prst="rect">
            <a:avLst/>
          </a:prstGeom>
        </p:spPr>
      </p:pic>
      <p:sp>
        <p:nvSpPr>
          <p:cNvPr id="13" name="TextBox 12">
            <a:extLst>
              <a:ext uri="{FF2B5EF4-FFF2-40B4-BE49-F238E27FC236}">
                <a16:creationId xmlns:a16="http://schemas.microsoft.com/office/drawing/2014/main" id="{72687EF5-3A4F-648E-F8E0-57CEA3240F9A}"/>
              </a:ext>
            </a:extLst>
          </p:cNvPr>
          <p:cNvSpPr txBox="1"/>
          <p:nvPr/>
        </p:nvSpPr>
        <p:spPr>
          <a:xfrm>
            <a:off x="272785" y="3925968"/>
            <a:ext cx="4652682" cy="954107"/>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From QQ plot, the residuals are not very normally distributed except for HC, where residual are normally distributed given that the points are close to the line.</a:t>
            </a:r>
          </a:p>
        </p:txBody>
      </p:sp>
      <p:sp>
        <p:nvSpPr>
          <p:cNvPr id="15" name="TextBox 14">
            <a:extLst>
              <a:ext uri="{FF2B5EF4-FFF2-40B4-BE49-F238E27FC236}">
                <a16:creationId xmlns:a16="http://schemas.microsoft.com/office/drawing/2014/main" id="{C3082AAC-FACF-42CF-4221-BA83BDC3A59C}"/>
              </a:ext>
            </a:extLst>
          </p:cNvPr>
          <p:cNvSpPr txBox="1"/>
          <p:nvPr/>
        </p:nvSpPr>
        <p:spPr>
          <a:xfrm>
            <a:off x="4387583" y="3822926"/>
            <a:ext cx="4921332" cy="1015663"/>
          </a:xfrm>
          <a:prstGeom prst="rect">
            <a:avLst/>
          </a:prstGeom>
          <a:noFill/>
        </p:spPr>
        <p:txBody>
          <a:bodyPr wrap="square">
            <a:spAutoFit/>
          </a:bodyPr>
          <a:lstStyle/>
          <a:p>
            <a:pPr marL="285750" indent="-285750">
              <a:buFont typeface="Arial" panose="020B0604020202020204" pitchFamily="34" charset="0"/>
              <a:buChar char="•"/>
            </a:pPr>
            <a:r>
              <a:rPr lang="en-US" sz="1000" b="0" dirty="0">
                <a:solidFill>
                  <a:schemeClr val="tx1"/>
                </a:solidFill>
                <a:effectLst/>
                <a:latin typeface="Montserrat" panose="00000500000000000000" pitchFamily="2" charset="0"/>
              </a:rPr>
              <a:t>Significant lag at lag = 7 for all air pollutants as seen from correlogram, hence ARIMA fails to capture weekly seasonality pattern, therefore we will try seasonal </a:t>
            </a:r>
            <a:r>
              <a:rPr lang="en-US" sz="1000" b="0" dirty="0" err="1">
                <a:solidFill>
                  <a:schemeClr val="tx1"/>
                </a:solidFill>
                <a:effectLst/>
                <a:latin typeface="Montserrat" panose="00000500000000000000" pitchFamily="2" charset="0"/>
              </a:rPr>
              <a:t>arima</a:t>
            </a:r>
            <a:r>
              <a:rPr lang="en-US" sz="1000" b="0" dirty="0">
                <a:solidFill>
                  <a:schemeClr val="tx1"/>
                </a:solidFill>
                <a:effectLst/>
                <a:latin typeface="Montserrat" panose="00000500000000000000" pitchFamily="2" charset="0"/>
              </a:rPr>
              <a:t>/</a:t>
            </a:r>
            <a:r>
              <a:rPr lang="en-US" sz="1000" b="0" dirty="0" err="1">
                <a:solidFill>
                  <a:schemeClr val="tx1"/>
                </a:solidFill>
                <a:effectLst/>
                <a:latin typeface="Montserrat" panose="00000500000000000000" pitchFamily="2" charset="0"/>
              </a:rPr>
              <a:t>ucm</a:t>
            </a:r>
            <a:r>
              <a:rPr lang="en-US" sz="1000" b="0" dirty="0">
                <a:solidFill>
                  <a:schemeClr val="tx1"/>
                </a:solidFill>
                <a:effectLst/>
                <a:latin typeface="Montserrat" panose="00000500000000000000" pitchFamily="2" charset="0"/>
              </a:rPr>
              <a:t> models later on. Moreover, there seems to be significant lag at lag=3 for No2 and O3,HC models. This is consistent with </a:t>
            </a:r>
            <a:r>
              <a:rPr lang="en-US" sz="1000" b="0" dirty="0" err="1">
                <a:solidFill>
                  <a:schemeClr val="tx1"/>
                </a:solidFill>
                <a:effectLst/>
                <a:latin typeface="Montserrat" panose="00000500000000000000" pitchFamily="2" charset="0"/>
              </a:rPr>
              <a:t>with</a:t>
            </a:r>
            <a:r>
              <a:rPr lang="en-US" sz="1000" b="0" dirty="0">
                <a:solidFill>
                  <a:schemeClr val="tx1"/>
                </a:solidFill>
                <a:effectLst/>
                <a:latin typeface="Montserrat" panose="00000500000000000000" pitchFamily="2" charset="0"/>
              </a:rPr>
              <a:t> the </a:t>
            </a:r>
            <a:r>
              <a:rPr lang="en-US" sz="1000" b="0" dirty="0" err="1">
                <a:solidFill>
                  <a:schemeClr val="tx1"/>
                </a:solidFill>
                <a:effectLst/>
                <a:latin typeface="Montserrat" panose="00000500000000000000" pitchFamily="2" charset="0"/>
              </a:rPr>
              <a:t>Bruesch</a:t>
            </a:r>
            <a:r>
              <a:rPr lang="en-US" sz="1000" b="0" dirty="0">
                <a:solidFill>
                  <a:schemeClr val="tx1"/>
                </a:solidFill>
                <a:effectLst/>
                <a:latin typeface="Montserrat" panose="00000500000000000000" pitchFamily="2" charset="0"/>
              </a:rPr>
              <a:t> Godfrey test we conducted just now, of having some autocorrelation among residuals.</a:t>
            </a:r>
          </a:p>
        </p:txBody>
      </p:sp>
    </p:spTree>
    <p:extLst>
      <p:ext uri="{BB962C8B-B14F-4D97-AF65-F5344CB8AC3E}">
        <p14:creationId xmlns:p14="http://schemas.microsoft.com/office/powerpoint/2010/main" val="13989147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33753"/>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latin typeface="Montserrat" panose="00000500000000000000" pitchFamily="2" charset="0"/>
              </a:rPr>
              <a:t>SARIMA (Seasonal ARIMA)</a:t>
            </a: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0" y="995736"/>
            <a:ext cx="891347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Seasonality is a component that tells us the fluctuations are occurring repeatedly for similar periods. Understanding seasonality can improve the forecasting results. In this case, the time series may tend to have seasonal pattern, instantiating seasonal order helps the model to better predict the concentrations, and hopefully better at </a:t>
            </a:r>
            <a:r>
              <a:rPr lang="en-US" sz="1000" b="0" i="1" dirty="0">
                <a:solidFill>
                  <a:schemeClr val="tx1"/>
                </a:solidFill>
                <a:effectLst/>
                <a:latin typeface="Montserrat" panose="00000500000000000000" pitchFamily="2" charset="0"/>
              </a:rPr>
              <a:t>capturing the general trend of movement for data.</a:t>
            </a: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A seasonal ARIMA model is formed by including additional seasonal order terms in ARIMA via </a:t>
            </a:r>
            <a:r>
              <a:rPr lang="en-US" sz="1000" b="0" dirty="0" err="1">
                <a:solidFill>
                  <a:schemeClr val="tx1"/>
                </a:solidFill>
                <a:effectLst/>
                <a:latin typeface="Montserrat" panose="00000500000000000000" pitchFamily="2" charset="0"/>
              </a:rPr>
              <a:t>statsmodels</a:t>
            </a:r>
            <a:r>
              <a:rPr lang="en-US" sz="1000" b="0" dirty="0">
                <a:solidFill>
                  <a:schemeClr val="tx1"/>
                </a:solidFill>
                <a:effectLst/>
                <a:latin typeface="Montserrat" panose="00000500000000000000" pitchFamily="2" charset="0"/>
              </a:rPr>
              <a:t>, more specifically the </a:t>
            </a:r>
            <a:r>
              <a:rPr lang="en-US" sz="1000" b="0" dirty="0" err="1">
                <a:solidFill>
                  <a:schemeClr val="tx1"/>
                </a:solidFill>
                <a:effectLst/>
                <a:latin typeface="Montserrat" panose="00000500000000000000" pitchFamily="2" charset="0"/>
              </a:rPr>
              <a:t>seasonal_order</a:t>
            </a:r>
            <a:r>
              <a:rPr lang="en-US" sz="1000" b="0" dirty="0">
                <a:solidFill>
                  <a:schemeClr val="tx1"/>
                </a:solidFill>
                <a:effectLst/>
                <a:latin typeface="Montserrat" panose="00000500000000000000" pitchFamily="2" charset="0"/>
              </a:rPr>
              <a:t>` parameter</a:t>
            </a:r>
          </a:p>
          <a:p>
            <a:pPr algn="l">
              <a:buFont typeface="Arial" panose="020B0604020202020204" pitchFamily="34" charset="0"/>
              <a:buChar char="•"/>
            </a:pPr>
            <a:r>
              <a:rPr lang="en-US" sz="1000" dirty="0">
                <a:solidFill>
                  <a:schemeClr val="tx1"/>
                </a:solidFill>
                <a:latin typeface="Montserrat" panose="00000500000000000000" pitchFamily="2" charset="0"/>
              </a:rPr>
              <a:t>Using the seasonal orders and normal orders parameters detected by PACF and ACF just now, we will now test the SARIMA model</a:t>
            </a:r>
          </a:p>
          <a:p>
            <a:pPr algn="l">
              <a:buFont typeface="Arial" panose="020B0604020202020204" pitchFamily="34" charset="0"/>
              <a:buChar char="•"/>
            </a:pPr>
            <a:endParaRPr lang="en-US" sz="1000" dirty="0">
              <a:solidFill>
                <a:schemeClr val="tx1"/>
              </a:solidFill>
              <a:latin typeface="Montserrat" panose="00000500000000000000" pitchFamily="2" charset="0"/>
            </a:endParaRPr>
          </a:p>
          <a:p>
            <a:pPr algn="l">
              <a:buFont typeface="Arial" panose="020B0604020202020204" pitchFamily="34" charset="0"/>
              <a:buChar char="•"/>
            </a:pP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000" dirty="0">
              <a:solidFill>
                <a:schemeClr val="tx1"/>
              </a:solidFill>
              <a:latin typeface="Montserrat" panose="00000500000000000000" pitchFamily="2" charset="0"/>
            </a:endParaRPr>
          </a:p>
        </p:txBody>
      </p:sp>
    </p:spTree>
    <p:extLst>
      <p:ext uri="{BB962C8B-B14F-4D97-AF65-F5344CB8AC3E}">
        <p14:creationId xmlns:p14="http://schemas.microsoft.com/office/powerpoint/2010/main" val="39855415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33753"/>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latin typeface="Montserrat" panose="00000500000000000000" pitchFamily="2" charset="0"/>
              </a:rPr>
              <a:t>SARIMA (Seasonal ARIMA)</a:t>
            </a: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115261" y="803635"/>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000" b="0" dirty="0">
                <a:solidFill>
                  <a:schemeClr val="tx1"/>
                </a:solidFill>
                <a:effectLst/>
                <a:latin typeface="Montserrat" panose="00000500000000000000" pitchFamily="2" charset="0"/>
              </a:rPr>
              <a:t>We notice that NO2 is the only gas that has improved forecasts over the ARIMA model, with average cv </a:t>
            </a:r>
            <a:r>
              <a:rPr lang="en-US" sz="1000" b="0" dirty="0" err="1">
                <a:solidFill>
                  <a:schemeClr val="tx1"/>
                </a:solidFill>
                <a:effectLst/>
                <a:latin typeface="Montserrat" panose="00000500000000000000" pitchFamily="2" charset="0"/>
              </a:rPr>
              <a:t>rmse</a:t>
            </a:r>
            <a:r>
              <a:rPr lang="en-US" sz="1000" b="0" dirty="0">
                <a:solidFill>
                  <a:schemeClr val="tx1"/>
                </a:solidFill>
                <a:effectLst/>
                <a:latin typeface="Montserrat" panose="00000500000000000000" pitchFamily="2" charset="0"/>
              </a:rPr>
              <a:t> of 143 with </a:t>
            </a:r>
            <a:r>
              <a:rPr lang="en-US" sz="1000" b="0" dirty="0" err="1">
                <a:solidFill>
                  <a:schemeClr val="tx1"/>
                </a:solidFill>
                <a:effectLst/>
                <a:latin typeface="Montserrat" panose="00000500000000000000" pitchFamily="2" charset="0"/>
              </a:rPr>
              <a:t>arima</a:t>
            </a:r>
            <a:r>
              <a:rPr lang="en-US" sz="1000" b="0" dirty="0">
                <a:solidFill>
                  <a:schemeClr val="tx1"/>
                </a:solidFill>
                <a:effectLst/>
                <a:latin typeface="Montserrat" panose="00000500000000000000" pitchFamily="2" charset="0"/>
              </a:rPr>
              <a:t>, and 111 cv </a:t>
            </a:r>
            <a:r>
              <a:rPr lang="en-US" sz="1000" b="0" dirty="0" err="1">
                <a:solidFill>
                  <a:schemeClr val="tx1"/>
                </a:solidFill>
                <a:effectLst/>
                <a:latin typeface="Montserrat" panose="00000500000000000000" pitchFamily="2" charset="0"/>
              </a:rPr>
              <a:t>rmse</a:t>
            </a:r>
            <a:r>
              <a:rPr lang="en-US" sz="1000" b="0" dirty="0">
                <a:solidFill>
                  <a:schemeClr val="tx1"/>
                </a:solidFill>
                <a:effectLst/>
                <a:latin typeface="Montserrat" panose="00000500000000000000" pitchFamily="2" charset="0"/>
              </a:rPr>
              <a:t> with SARIMA. For the other gases, there is no significant improvement observed.</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RMSE scores now hover over the mid 100s to 200 range, for both train and cv, suggesting that our model may need more improvement.</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Small gap between train and cv </a:t>
            </a:r>
            <a:r>
              <a:rPr lang="en-US" sz="1000" b="0" dirty="0" err="1">
                <a:solidFill>
                  <a:schemeClr val="tx1"/>
                </a:solidFill>
                <a:effectLst/>
                <a:latin typeface="Montserrat" panose="00000500000000000000" pitchFamily="2" charset="0"/>
              </a:rPr>
              <a:t>rmse</a:t>
            </a:r>
            <a:r>
              <a:rPr lang="en-US" sz="1000" b="0" dirty="0">
                <a:solidFill>
                  <a:schemeClr val="tx1"/>
                </a:solidFill>
                <a:effectLst/>
                <a:latin typeface="Montserrat" panose="00000500000000000000" pitchFamily="2" charset="0"/>
              </a:rPr>
              <a:t> suggest slight overfitting for all gases. However, ARIMA still overfits more than SARIMA given the larger gap between cv and train </a:t>
            </a:r>
            <a:r>
              <a:rPr lang="en-US" sz="1000" b="0" dirty="0" err="1">
                <a:solidFill>
                  <a:schemeClr val="tx1"/>
                </a:solidFill>
                <a:effectLst/>
                <a:latin typeface="Montserrat" panose="00000500000000000000" pitchFamily="2" charset="0"/>
              </a:rPr>
              <a:t>rmse</a:t>
            </a:r>
            <a:r>
              <a:rPr lang="en-US" sz="1000" b="0" dirty="0">
                <a:solidFill>
                  <a:schemeClr val="tx1"/>
                </a:solidFill>
                <a:effectLst/>
                <a:latin typeface="Montserrat" panose="00000500000000000000" pitchFamily="2" charset="0"/>
              </a:rPr>
              <a:t>.</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After conducting the BG test, we can see that the p value for CO, HC NO2 are above the significance level of .05. Hence we would have insufficient evidence to reject null hypothesis of </a:t>
            </a:r>
            <a:r>
              <a:rPr lang="en-US" sz="1000" b="0" dirty="0" err="1">
                <a:solidFill>
                  <a:schemeClr val="tx1"/>
                </a:solidFill>
                <a:effectLst/>
                <a:latin typeface="Montserrat" panose="00000500000000000000" pitchFamily="2" charset="0"/>
              </a:rPr>
              <a:t>independantly</a:t>
            </a:r>
            <a:r>
              <a:rPr lang="en-US" sz="1000" b="0" dirty="0">
                <a:solidFill>
                  <a:schemeClr val="tx1"/>
                </a:solidFill>
                <a:effectLst/>
                <a:latin typeface="Montserrat" panose="00000500000000000000" pitchFamily="2" charset="0"/>
              </a:rPr>
              <a:t> distributed residuals, suggesting that there is no significant autocorrelation at any order less than equal to p. SARIMA provides good fit. However, p value of O3 is 0.02. Hence, there is sufficient evidence reject null hypothesis, Meaning that there exists autocorrelation among the residuals (not </a:t>
            </a:r>
            <a:r>
              <a:rPr lang="en-US" sz="1000" b="0" dirty="0" err="1">
                <a:solidFill>
                  <a:schemeClr val="tx1"/>
                </a:solidFill>
                <a:effectLst/>
                <a:latin typeface="Montserrat" panose="00000500000000000000" pitchFamily="2" charset="0"/>
              </a:rPr>
              <a:t>independant</a:t>
            </a:r>
            <a:r>
              <a:rPr lang="en-US" sz="1000" b="0" dirty="0">
                <a:solidFill>
                  <a:schemeClr val="tx1"/>
                </a:solidFill>
                <a:effectLst/>
                <a:latin typeface="Montserrat" panose="00000500000000000000" pitchFamily="2" charset="0"/>
              </a:rPr>
              <a:t>) at some order less than p or equal p. Hence, we can conclude that SARIMA is a good fit for CO, HC and NO2, but not O3.</a:t>
            </a:r>
          </a:p>
          <a:p>
            <a:pPr marL="114300" indent="0" algn="l"/>
            <a:endParaRPr lang="en-US" sz="1000" dirty="0">
              <a:solidFill>
                <a:schemeClr val="tx1"/>
              </a:solidFill>
              <a:latin typeface="Montserrat" panose="00000500000000000000" pitchFamily="2" charset="0"/>
            </a:endParaRPr>
          </a:p>
        </p:txBody>
      </p:sp>
      <p:pic>
        <p:nvPicPr>
          <p:cNvPr id="4" name="Picture 3">
            <a:extLst>
              <a:ext uri="{FF2B5EF4-FFF2-40B4-BE49-F238E27FC236}">
                <a16:creationId xmlns:a16="http://schemas.microsoft.com/office/drawing/2014/main" id="{3ACD472E-EBA6-BB59-50B9-C62971767F78}"/>
              </a:ext>
            </a:extLst>
          </p:cNvPr>
          <p:cNvPicPr>
            <a:picLocks noChangeAspect="1"/>
          </p:cNvPicPr>
          <p:nvPr/>
        </p:nvPicPr>
        <p:blipFill>
          <a:blip r:embed="rId3"/>
          <a:stretch>
            <a:fillRect/>
          </a:stretch>
        </p:blipFill>
        <p:spPr>
          <a:xfrm>
            <a:off x="5181125" y="450169"/>
            <a:ext cx="3962875" cy="3783426"/>
          </a:xfrm>
          <a:prstGeom prst="rect">
            <a:avLst/>
          </a:prstGeom>
        </p:spPr>
      </p:pic>
    </p:spTree>
    <p:extLst>
      <p:ext uri="{BB962C8B-B14F-4D97-AF65-F5344CB8AC3E}">
        <p14:creationId xmlns:p14="http://schemas.microsoft.com/office/powerpoint/2010/main" val="645073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latin typeface="Montserrat" panose="00000500000000000000" pitchFamily="2" charset="0"/>
              </a:rPr>
              <a:t>SARIMA (Seasonal ARIMA)</a:t>
            </a: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0" y="450170"/>
            <a:ext cx="521745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100" dirty="0">
              <a:solidFill>
                <a:schemeClr val="tx1"/>
              </a:solidFill>
              <a:latin typeface="Montserrat" panose="00000500000000000000" pitchFamily="2" charset="0"/>
            </a:endParaRPr>
          </a:p>
        </p:txBody>
      </p:sp>
      <p:pic>
        <p:nvPicPr>
          <p:cNvPr id="3" name="Picture 2">
            <a:extLst>
              <a:ext uri="{FF2B5EF4-FFF2-40B4-BE49-F238E27FC236}">
                <a16:creationId xmlns:a16="http://schemas.microsoft.com/office/drawing/2014/main" id="{BD624900-F6AF-92B1-9FB4-24B81EC383F6}"/>
              </a:ext>
            </a:extLst>
          </p:cNvPr>
          <p:cNvPicPr>
            <a:picLocks noChangeAspect="1"/>
          </p:cNvPicPr>
          <p:nvPr/>
        </p:nvPicPr>
        <p:blipFill>
          <a:blip r:embed="rId3"/>
          <a:stretch>
            <a:fillRect/>
          </a:stretch>
        </p:blipFill>
        <p:spPr>
          <a:xfrm>
            <a:off x="612435" y="340037"/>
            <a:ext cx="3427079" cy="1723780"/>
          </a:xfrm>
          <a:prstGeom prst="rect">
            <a:avLst/>
          </a:prstGeom>
        </p:spPr>
      </p:pic>
      <p:pic>
        <p:nvPicPr>
          <p:cNvPr id="5" name="Picture 4">
            <a:extLst>
              <a:ext uri="{FF2B5EF4-FFF2-40B4-BE49-F238E27FC236}">
                <a16:creationId xmlns:a16="http://schemas.microsoft.com/office/drawing/2014/main" id="{07917E09-6266-C870-035B-8A78B2F2D15F}"/>
              </a:ext>
            </a:extLst>
          </p:cNvPr>
          <p:cNvPicPr>
            <a:picLocks noChangeAspect="1"/>
          </p:cNvPicPr>
          <p:nvPr/>
        </p:nvPicPr>
        <p:blipFill>
          <a:blip r:embed="rId4"/>
          <a:stretch>
            <a:fillRect/>
          </a:stretch>
        </p:blipFill>
        <p:spPr>
          <a:xfrm>
            <a:off x="4541264" y="340037"/>
            <a:ext cx="3052849" cy="1723780"/>
          </a:xfrm>
          <a:prstGeom prst="rect">
            <a:avLst/>
          </a:prstGeom>
        </p:spPr>
      </p:pic>
      <p:pic>
        <p:nvPicPr>
          <p:cNvPr id="7" name="Picture 6">
            <a:extLst>
              <a:ext uri="{FF2B5EF4-FFF2-40B4-BE49-F238E27FC236}">
                <a16:creationId xmlns:a16="http://schemas.microsoft.com/office/drawing/2014/main" id="{1AC89ED4-B788-75CE-B095-3869A05CB02A}"/>
              </a:ext>
            </a:extLst>
          </p:cNvPr>
          <p:cNvPicPr>
            <a:picLocks noChangeAspect="1"/>
          </p:cNvPicPr>
          <p:nvPr/>
        </p:nvPicPr>
        <p:blipFill>
          <a:blip r:embed="rId5"/>
          <a:stretch>
            <a:fillRect/>
          </a:stretch>
        </p:blipFill>
        <p:spPr>
          <a:xfrm>
            <a:off x="612435" y="2063817"/>
            <a:ext cx="3427079" cy="1835852"/>
          </a:xfrm>
          <a:prstGeom prst="rect">
            <a:avLst/>
          </a:prstGeom>
        </p:spPr>
      </p:pic>
      <p:pic>
        <p:nvPicPr>
          <p:cNvPr id="9" name="Picture 8">
            <a:extLst>
              <a:ext uri="{FF2B5EF4-FFF2-40B4-BE49-F238E27FC236}">
                <a16:creationId xmlns:a16="http://schemas.microsoft.com/office/drawing/2014/main" id="{49408625-2198-2F80-E057-CECB3B5713CD}"/>
              </a:ext>
            </a:extLst>
          </p:cNvPr>
          <p:cNvPicPr>
            <a:picLocks noChangeAspect="1"/>
          </p:cNvPicPr>
          <p:nvPr/>
        </p:nvPicPr>
        <p:blipFill>
          <a:blip r:embed="rId6"/>
          <a:stretch>
            <a:fillRect/>
          </a:stretch>
        </p:blipFill>
        <p:spPr>
          <a:xfrm>
            <a:off x="4541263" y="2063817"/>
            <a:ext cx="3052849" cy="1835852"/>
          </a:xfrm>
          <a:prstGeom prst="rect">
            <a:avLst/>
          </a:prstGeom>
        </p:spPr>
      </p:pic>
      <p:sp>
        <p:nvSpPr>
          <p:cNvPr id="10" name="TextBox 9">
            <a:extLst>
              <a:ext uri="{FF2B5EF4-FFF2-40B4-BE49-F238E27FC236}">
                <a16:creationId xmlns:a16="http://schemas.microsoft.com/office/drawing/2014/main" id="{BDA1F17F-3F6C-CD61-2F4E-BE90671FB46A}"/>
              </a:ext>
            </a:extLst>
          </p:cNvPr>
          <p:cNvSpPr txBox="1"/>
          <p:nvPr/>
        </p:nvSpPr>
        <p:spPr>
          <a:xfrm>
            <a:off x="545566" y="3899669"/>
            <a:ext cx="7630246" cy="738664"/>
          </a:xfrm>
          <a:prstGeom prst="rect">
            <a:avLst/>
          </a:prstGeom>
          <a:noFill/>
        </p:spPr>
        <p:txBody>
          <a:bodyPr wrap="square" rtlCol="0">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The gas residuals are generally normally distributed except for CO, given that the points are close to the straight line under </a:t>
            </a:r>
            <a:r>
              <a:rPr lang="en-US" b="0" dirty="0" err="1">
                <a:solidFill>
                  <a:schemeClr val="tx1"/>
                </a:solidFill>
                <a:effectLst/>
                <a:latin typeface="Montserrat" panose="00000500000000000000" pitchFamily="2" charset="0"/>
              </a:rPr>
              <a:t>qq</a:t>
            </a:r>
            <a:r>
              <a:rPr lang="en-US" b="0" dirty="0">
                <a:solidFill>
                  <a:schemeClr val="tx1"/>
                </a:solidFill>
                <a:effectLst/>
                <a:latin typeface="Montserrat" panose="00000500000000000000" pitchFamily="2" charset="0"/>
              </a:rPr>
              <a:t> plot</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Significant lag observed at lag =3 for O3.</a:t>
            </a:r>
          </a:p>
        </p:txBody>
      </p:sp>
    </p:spTree>
    <p:extLst>
      <p:ext uri="{BB962C8B-B14F-4D97-AF65-F5344CB8AC3E}">
        <p14:creationId xmlns:p14="http://schemas.microsoft.com/office/powerpoint/2010/main" val="18236610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latin typeface="Montserrat" panose="00000500000000000000" pitchFamily="2" charset="0"/>
              </a:rPr>
              <a:t>ARIMAX (ARIMA with exogenous variables)</a:t>
            </a: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1" y="450170"/>
            <a:ext cx="4633472"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050" b="0" dirty="0">
                <a:solidFill>
                  <a:schemeClr val="tx1"/>
                </a:solidFill>
                <a:effectLst/>
                <a:latin typeface="Montserrat" panose="00000500000000000000" pitchFamily="2" charset="0"/>
              </a:rPr>
              <a:t>We are able to take into account the exogenous regressors, that is in </a:t>
            </a:r>
            <a:r>
              <a:rPr lang="en-US" sz="1050" b="0" dirty="0" err="1">
                <a:solidFill>
                  <a:schemeClr val="tx1"/>
                </a:solidFill>
                <a:effectLst/>
                <a:latin typeface="Montserrat" panose="00000500000000000000" pitchFamily="2" charset="0"/>
              </a:rPr>
              <a:t>thia</a:t>
            </a:r>
            <a:r>
              <a:rPr lang="en-US" sz="1050" b="0" dirty="0">
                <a:solidFill>
                  <a:schemeClr val="tx1"/>
                </a:solidFill>
                <a:effectLst/>
                <a:latin typeface="Montserrat" panose="00000500000000000000" pitchFamily="2" charset="0"/>
              </a:rPr>
              <a:t> case is `Temperature` and `Relative Humidity`. </a:t>
            </a:r>
            <a:r>
              <a:rPr lang="en-US" sz="1000" b="0" dirty="0">
                <a:solidFill>
                  <a:schemeClr val="tx1"/>
                </a:solidFill>
                <a:effectLst/>
                <a:latin typeface="Montserrat" panose="00000500000000000000" pitchFamily="2" charset="0"/>
              </a:rPr>
              <a:t>This allows for us to provide more information towards model.</a:t>
            </a:r>
            <a:endParaRPr lang="en-US" sz="105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This means that the level of temperature and RH could provide a good estimation for the direction or level of air pollutants</a:t>
            </a:r>
            <a:endParaRPr lang="en-US" sz="1050" b="0" dirty="0">
              <a:solidFill>
                <a:schemeClr val="tx1"/>
              </a:solidFill>
              <a:effectLst/>
              <a:latin typeface="Montserrat" panose="00000500000000000000" pitchFamily="2" charset="0"/>
            </a:endParaRPr>
          </a:p>
          <a:p>
            <a:pPr algn="l">
              <a:buFont typeface="Arial" panose="020B0604020202020204" pitchFamily="34" charset="0"/>
              <a:buChar char="•"/>
            </a:pPr>
            <a:r>
              <a:rPr lang="en-US" sz="1050" b="0" dirty="0">
                <a:solidFill>
                  <a:schemeClr val="tx1"/>
                </a:solidFill>
                <a:effectLst/>
                <a:latin typeface="Montserrat" panose="00000500000000000000" pitchFamily="2" charset="0"/>
              </a:rPr>
              <a:t>By comparing ARIMA and ARIMAX, we notice that ARIMAX outperforms every gas except O3 and HC in terms of average CV </a:t>
            </a:r>
            <a:r>
              <a:rPr lang="en-US" sz="1050" b="0" dirty="0" err="1">
                <a:solidFill>
                  <a:schemeClr val="tx1"/>
                </a:solidFill>
                <a:effectLst/>
                <a:latin typeface="Montserrat" panose="00000500000000000000" pitchFamily="2" charset="0"/>
              </a:rPr>
              <a:t>rmse</a:t>
            </a:r>
            <a:r>
              <a:rPr lang="en-US" sz="1050" b="0" dirty="0">
                <a:solidFill>
                  <a:schemeClr val="tx1"/>
                </a:solidFill>
                <a:effectLst/>
                <a:latin typeface="Montserrat" panose="00000500000000000000" pitchFamily="2" charset="0"/>
              </a:rPr>
              <a:t> scores. However, we also note that ARIMAX has resulted in more overfitting for some models for the gas such as O3 and CO, given its larger gap between cv and train mean </a:t>
            </a:r>
            <a:r>
              <a:rPr lang="en-US" sz="1050" b="0" dirty="0" err="1">
                <a:solidFill>
                  <a:schemeClr val="tx1"/>
                </a:solidFill>
                <a:effectLst/>
                <a:latin typeface="Montserrat" panose="00000500000000000000" pitchFamily="2" charset="0"/>
              </a:rPr>
              <a:t>rmse</a:t>
            </a:r>
            <a:r>
              <a:rPr lang="en-US" sz="1050" b="0" dirty="0">
                <a:solidFill>
                  <a:schemeClr val="tx1"/>
                </a:solidFill>
                <a:effectLst/>
                <a:latin typeface="Montserrat" panose="00000500000000000000" pitchFamily="2" charset="0"/>
              </a:rPr>
              <a:t> scores.</a:t>
            </a:r>
          </a:p>
          <a:p>
            <a:pPr algn="l">
              <a:buFont typeface="Arial" panose="020B0604020202020204" pitchFamily="34" charset="0"/>
              <a:buChar char="•"/>
            </a:pPr>
            <a:r>
              <a:rPr lang="en-US" sz="1050" b="0" dirty="0">
                <a:solidFill>
                  <a:schemeClr val="tx1"/>
                </a:solidFill>
                <a:effectLst/>
                <a:latin typeface="Montserrat" panose="00000500000000000000" pitchFamily="2" charset="0"/>
              </a:rPr>
              <a:t>Similar AIC &amp; BIC values with ARIMA models, which is quite low suggesting that the models are not too complicated at the expense of performance.</a:t>
            </a:r>
          </a:p>
          <a:p>
            <a:pPr algn="l">
              <a:buFont typeface="Arial" panose="020B0604020202020204" pitchFamily="34" charset="0"/>
              <a:buChar char="•"/>
            </a:pPr>
            <a:r>
              <a:rPr lang="en-US" sz="1050" b="0" dirty="0">
                <a:solidFill>
                  <a:schemeClr val="tx1"/>
                </a:solidFill>
                <a:effectLst/>
                <a:latin typeface="Montserrat" panose="00000500000000000000" pitchFamily="2" charset="0"/>
              </a:rPr>
              <a:t>Similar to ARIMA, the Breusch Godfrey test produces similar results, looking at the P values, p values for each gas are all close to 0, which are all below the significance level of 0.05, suggesting that there is enough evidence to reject null hypothesis of </a:t>
            </a:r>
            <a:r>
              <a:rPr lang="en-US" sz="1050" b="0" dirty="0" err="1">
                <a:solidFill>
                  <a:schemeClr val="tx1"/>
                </a:solidFill>
                <a:effectLst/>
                <a:latin typeface="Montserrat" panose="00000500000000000000" pitchFamily="2" charset="0"/>
              </a:rPr>
              <a:t>independantly</a:t>
            </a:r>
            <a:r>
              <a:rPr lang="en-US" sz="1050" b="0" dirty="0">
                <a:solidFill>
                  <a:schemeClr val="tx1"/>
                </a:solidFill>
                <a:effectLst/>
                <a:latin typeface="Montserrat" panose="00000500000000000000" pitchFamily="2" charset="0"/>
              </a:rPr>
              <a:t> distributed residuals, meaning that there exists some autocorrelation among residuals at some order less than p. This is likely due to the significant lag at lag = 7.</a:t>
            </a:r>
            <a:endParaRPr lang="en-US" sz="1100" dirty="0">
              <a:solidFill>
                <a:schemeClr val="tx1"/>
              </a:solidFill>
              <a:latin typeface="Montserrat" panose="00000500000000000000" pitchFamily="2" charset="0"/>
            </a:endParaRPr>
          </a:p>
        </p:txBody>
      </p:sp>
      <p:pic>
        <p:nvPicPr>
          <p:cNvPr id="4" name="Picture 3">
            <a:extLst>
              <a:ext uri="{FF2B5EF4-FFF2-40B4-BE49-F238E27FC236}">
                <a16:creationId xmlns:a16="http://schemas.microsoft.com/office/drawing/2014/main" id="{D8F23B2A-1714-0C98-D671-05F8F177D28D}"/>
              </a:ext>
            </a:extLst>
          </p:cNvPr>
          <p:cNvPicPr>
            <a:picLocks noChangeAspect="1"/>
          </p:cNvPicPr>
          <p:nvPr/>
        </p:nvPicPr>
        <p:blipFill>
          <a:blip r:embed="rId3"/>
          <a:stretch>
            <a:fillRect/>
          </a:stretch>
        </p:blipFill>
        <p:spPr>
          <a:xfrm>
            <a:off x="5002595" y="682480"/>
            <a:ext cx="4141405" cy="4207446"/>
          </a:xfrm>
          <a:prstGeom prst="rect">
            <a:avLst/>
          </a:prstGeom>
        </p:spPr>
      </p:pic>
    </p:spTree>
    <p:extLst>
      <p:ext uri="{BB962C8B-B14F-4D97-AF65-F5344CB8AC3E}">
        <p14:creationId xmlns:p14="http://schemas.microsoft.com/office/powerpoint/2010/main" val="878396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latin typeface="Montserrat" panose="00000500000000000000" pitchFamily="2" charset="0"/>
              </a:rPr>
              <a:t>ARIMAX (ARIMA with exogenous variables)</a:t>
            </a: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568619" y="3910207"/>
            <a:ext cx="8667589"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b="0" dirty="0">
                <a:solidFill>
                  <a:schemeClr val="tx1"/>
                </a:solidFill>
                <a:effectLst/>
                <a:latin typeface="Montserrat" panose="00000500000000000000" pitchFamily="2" charset="0"/>
              </a:rPr>
              <a:t>Similar to ARIMA, significant lag at lag=7 observed from correlogram for all air pollutants, hence ARIMAX fails to capture weekly seasonality pattern. </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Residuals seems to be </a:t>
            </a:r>
            <a:r>
              <a:rPr lang="en-US" sz="1200" b="0" dirty="0" err="1">
                <a:solidFill>
                  <a:schemeClr val="tx1"/>
                </a:solidFill>
                <a:effectLst/>
                <a:latin typeface="Montserrat" panose="00000500000000000000" pitchFamily="2" charset="0"/>
              </a:rPr>
              <a:t>homoskedastic</a:t>
            </a:r>
            <a:r>
              <a:rPr lang="en-US" sz="1200" b="0" dirty="0">
                <a:solidFill>
                  <a:schemeClr val="tx1"/>
                </a:solidFill>
                <a:effectLst/>
                <a:latin typeface="Montserrat" panose="00000500000000000000" pitchFamily="2" charset="0"/>
              </a:rPr>
              <a:t>, where residual in a regression model is constant.</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Residuals from models seems to be normally distributed for all gases, except for NO2. (close to straight line in QQ plot)</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Generally, the models coefficients are significant</a:t>
            </a:r>
          </a:p>
          <a:p>
            <a:pPr algn="l">
              <a:buFont typeface="Arial" panose="020B0604020202020204" pitchFamily="34" charset="0"/>
              <a:buChar char="•"/>
            </a:pPr>
            <a:endParaRPr lang="en-US" sz="1200" dirty="0">
              <a:solidFill>
                <a:schemeClr val="tx1"/>
              </a:solidFill>
              <a:latin typeface="Montserrat" panose="00000500000000000000" pitchFamily="2" charset="0"/>
            </a:endParaRPr>
          </a:p>
        </p:txBody>
      </p:sp>
      <p:pic>
        <p:nvPicPr>
          <p:cNvPr id="3" name="Picture 2">
            <a:extLst>
              <a:ext uri="{FF2B5EF4-FFF2-40B4-BE49-F238E27FC236}">
                <a16:creationId xmlns:a16="http://schemas.microsoft.com/office/drawing/2014/main" id="{DFBAF555-78CE-6B3D-AFE1-409A9E17E33C}"/>
              </a:ext>
            </a:extLst>
          </p:cNvPr>
          <p:cNvPicPr>
            <a:picLocks noChangeAspect="1"/>
          </p:cNvPicPr>
          <p:nvPr/>
        </p:nvPicPr>
        <p:blipFill>
          <a:blip r:embed="rId3"/>
          <a:stretch>
            <a:fillRect/>
          </a:stretch>
        </p:blipFill>
        <p:spPr>
          <a:xfrm>
            <a:off x="998088" y="340037"/>
            <a:ext cx="3176384" cy="1875920"/>
          </a:xfrm>
          <a:prstGeom prst="rect">
            <a:avLst/>
          </a:prstGeom>
        </p:spPr>
      </p:pic>
      <p:pic>
        <p:nvPicPr>
          <p:cNvPr id="6" name="Picture 5">
            <a:extLst>
              <a:ext uri="{FF2B5EF4-FFF2-40B4-BE49-F238E27FC236}">
                <a16:creationId xmlns:a16="http://schemas.microsoft.com/office/drawing/2014/main" id="{16485032-420A-EA46-95A5-AC4DA18A84A3}"/>
              </a:ext>
            </a:extLst>
          </p:cNvPr>
          <p:cNvPicPr>
            <a:picLocks noChangeAspect="1"/>
          </p:cNvPicPr>
          <p:nvPr/>
        </p:nvPicPr>
        <p:blipFill>
          <a:blip r:embed="rId4"/>
          <a:stretch>
            <a:fillRect/>
          </a:stretch>
        </p:blipFill>
        <p:spPr>
          <a:xfrm>
            <a:off x="4495075" y="421645"/>
            <a:ext cx="2963486" cy="1712703"/>
          </a:xfrm>
          <a:prstGeom prst="rect">
            <a:avLst/>
          </a:prstGeom>
        </p:spPr>
      </p:pic>
      <p:pic>
        <p:nvPicPr>
          <p:cNvPr id="8" name="Picture 7">
            <a:extLst>
              <a:ext uri="{FF2B5EF4-FFF2-40B4-BE49-F238E27FC236}">
                <a16:creationId xmlns:a16="http://schemas.microsoft.com/office/drawing/2014/main" id="{3A0FE37B-28EB-D9AF-2C73-D6E6B3D912B2}"/>
              </a:ext>
            </a:extLst>
          </p:cNvPr>
          <p:cNvPicPr>
            <a:picLocks noChangeAspect="1"/>
          </p:cNvPicPr>
          <p:nvPr/>
        </p:nvPicPr>
        <p:blipFill>
          <a:blip r:embed="rId5"/>
          <a:stretch>
            <a:fillRect/>
          </a:stretch>
        </p:blipFill>
        <p:spPr>
          <a:xfrm>
            <a:off x="1105064" y="2176906"/>
            <a:ext cx="2962432" cy="1712703"/>
          </a:xfrm>
          <a:prstGeom prst="rect">
            <a:avLst/>
          </a:prstGeom>
        </p:spPr>
      </p:pic>
      <p:pic>
        <p:nvPicPr>
          <p:cNvPr id="10" name="Picture 9">
            <a:extLst>
              <a:ext uri="{FF2B5EF4-FFF2-40B4-BE49-F238E27FC236}">
                <a16:creationId xmlns:a16="http://schemas.microsoft.com/office/drawing/2014/main" id="{E59A971B-EB8B-7973-63D1-49ED67BA88C5}"/>
              </a:ext>
            </a:extLst>
          </p:cNvPr>
          <p:cNvPicPr>
            <a:picLocks noChangeAspect="1"/>
          </p:cNvPicPr>
          <p:nvPr/>
        </p:nvPicPr>
        <p:blipFill>
          <a:blip r:embed="rId6"/>
          <a:stretch>
            <a:fillRect/>
          </a:stretch>
        </p:blipFill>
        <p:spPr>
          <a:xfrm>
            <a:off x="4558345" y="2115895"/>
            <a:ext cx="2900216" cy="1712703"/>
          </a:xfrm>
          <a:prstGeom prst="rect">
            <a:avLst/>
          </a:prstGeom>
        </p:spPr>
      </p:pic>
    </p:spTree>
    <p:extLst>
      <p:ext uri="{BB962C8B-B14F-4D97-AF65-F5344CB8AC3E}">
        <p14:creationId xmlns:p14="http://schemas.microsoft.com/office/powerpoint/2010/main" val="407944943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latin typeface="Montserrat" panose="00000500000000000000" pitchFamily="2" charset="0"/>
              </a:rPr>
              <a:t>SARIMAX (Seasonal ARIMA with </a:t>
            </a:r>
            <a:r>
              <a:rPr lang="en-SG" sz="1400" b="1" dirty="0" err="1">
                <a:solidFill>
                  <a:schemeClr val="tx1"/>
                </a:solidFill>
                <a:latin typeface="Montserrat" panose="00000500000000000000" pitchFamily="2" charset="0"/>
              </a:rPr>
              <a:t>exog</a:t>
            </a:r>
            <a:r>
              <a:rPr lang="en-SG" sz="1400" b="1" dirty="0">
                <a:solidFill>
                  <a:schemeClr val="tx1"/>
                </a:solidFill>
                <a:latin typeface="Montserrat" panose="00000500000000000000" pitchFamily="2" charset="0"/>
              </a:rPr>
              <a:t>)</a:t>
            </a: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68013" y="340037"/>
            <a:ext cx="5224000"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b="0" dirty="0">
                <a:solidFill>
                  <a:schemeClr val="tx1"/>
                </a:solidFill>
                <a:effectLst/>
                <a:latin typeface="Montserrat" panose="00000500000000000000" pitchFamily="2" charset="0"/>
              </a:rPr>
              <a:t>Immediately notice that SARIMAX performs the worst for O3 given its high average cv </a:t>
            </a:r>
            <a:r>
              <a:rPr lang="en-US" sz="1100" b="0" dirty="0" err="1">
                <a:solidFill>
                  <a:schemeClr val="tx1"/>
                </a:solidFill>
                <a:effectLst/>
                <a:latin typeface="Montserrat" panose="00000500000000000000" pitchFamily="2" charset="0"/>
              </a:rPr>
              <a:t>rmse</a:t>
            </a:r>
            <a:r>
              <a:rPr lang="en-US" sz="1100" b="0" dirty="0">
                <a:solidFill>
                  <a:schemeClr val="tx1"/>
                </a:solidFill>
                <a:effectLst/>
                <a:latin typeface="Montserrat" panose="00000500000000000000" pitchFamily="2" charset="0"/>
              </a:rPr>
              <a:t> of over 300, compared to </a:t>
            </a:r>
            <a:r>
              <a:rPr lang="en-US" sz="1100" b="0" dirty="0" err="1">
                <a:solidFill>
                  <a:schemeClr val="tx1"/>
                </a:solidFill>
                <a:effectLst/>
                <a:latin typeface="Montserrat" panose="00000500000000000000" pitchFamily="2" charset="0"/>
              </a:rPr>
              <a:t>sarima</a:t>
            </a:r>
            <a:r>
              <a:rPr lang="en-US" sz="1100" b="0" dirty="0">
                <a:solidFill>
                  <a:schemeClr val="tx1"/>
                </a:solidFill>
                <a:effectLst/>
                <a:latin typeface="Montserrat" panose="00000500000000000000" pitchFamily="2" charset="0"/>
              </a:rPr>
              <a:t> of only 190. </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Generally SARIMAX performs better for `HC` and `CO`. We may need to further tune its hyperparameters for the other gases.</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We can see that it slightly overfits more than the SARIMA model, given its larger gap between train and cv </a:t>
            </a:r>
            <a:r>
              <a:rPr lang="en-US" sz="1100" b="0" dirty="0" err="1">
                <a:solidFill>
                  <a:schemeClr val="tx1"/>
                </a:solidFill>
                <a:effectLst/>
                <a:latin typeface="Montserrat" panose="00000500000000000000" pitchFamily="2" charset="0"/>
              </a:rPr>
              <a:t>rmse</a:t>
            </a:r>
            <a:r>
              <a:rPr lang="en-US" sz="1100" b="0" dirty="0">
                <a:solidFill>
                  <a:schemeClr val="tx1"/>
                </a:solidFill>
                <a:effectLst/>
                <a:latin typeface="Montserrat" panose="00000500000000000000" pitchFamily="2" charset="0"/>
              </a:rPr>
              <a:t> scores for each gas. </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Generally, it seems that SARIMA performs slightly better, however more investigation is needed.</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After conducting the Breusch Godfrey test, looking at the P values, p value for O3 are close to 0, which are all below the significance level of 0.05, suggesting that there is enough evidence to reject null hypothesis of </a:t>
            </a:r>
            <a:r>
              <a:rPr lang="en-US" sz="1100" b="0" dirty="0" err="1">
                <a:solidFill>
                  <a:schemeClr val="tx1"/>
                </a:solidFill>
                <a:effectLst/>
                <a:latin typeface="Montserrat" panose="00000500000000000000" pitchFamily="2" charset="0"/>
              </a:rPr>
              <a:t>independantly</a:t>
            </a:r>
            <a:r>
              <a:rPr lang="en-US" sz="1100" b="0" dirty="0">
                <a:solidFill>
                  <a:schemeClr val="tx1"/>
                </a:solidFill>
                <a:effectLst/>
                <a:latin typeface="Montserrat" panose="00000500000000000000" pitchFamily="2" charset="0"/>
              </a:rPr>
              <a:t> distributed residuals, meaning that there exists autocorrelation among residuals at some order less than p. Hence residuals for O3 model are not </a:t>
            </a:r>
            <a:r>
              <a:rPr lang="en-US" sz="1100" b="0" dirty="0" err="1">
                <a:solidFill>
                  <a:schemeClr val="tx1"/>
                </a:solidFill>
                <a:effectLst/>
                <a:latin typeface="Montserrat" panose="00000500000000000000" pitchFamily="2" charset="0"/>
              </a:rPr>
              <a:t>independant</a:t>
            </a:r>
            <a:r>
              <a:rPr lang="en-US" sz="1100" b="0" dirty="0">
                <a:solidFill>
                  <a:schemeClr val="tx1"/>
                </a:solidFill>
                <a:effectLst/>
                <a:latin typeface="Montserrat" panose="00000500000000000000" pitchFamily="2" charset="0"/>
              </a:rPr>
              <a:t>, suggesting not a good fit. This is consistent with what we observed from SARIMA earlier, hence I would like to try UCM models. On the other hand p value for HC and NO2 are above 0.05. hence we would fail to reject the null hypothesis (independently distributed residuals), there is sufficient evidence to conclude that there is no significant autocorrelation at any order less than equal to p. Overall, SARIMAX shows good fit, overall a good candidate</a:t>
            </a:r>
          </a:p>
          <a:p>
            <a:pPr algn="l">
              <a:buFont typeface="Arial" panose="020B0604020202020204" pitchFamily="34" charset="0"/>
              <a:buChar char="•"/>
            </a:pPr>
            <a:endParaRPr lang="en-US" sz="1200" dirty="0">
              <a:solidFill>
                <a:schemeClr val="tx1"/>
              </a:solidFill>
              <a:latin typeface="Montserrat" panose="00000500000000000000" pitchFamily="2" charset="0"/>
            </a:endParaRPr>
          </a:p>
        </p:txBody>
      </p:sp>
      <p:pic>
        <p:nvPicPr>
          <p:cNvPr id="4" name="Picture 3">
            <a:extLst>
              <a:ext uri="{FF2B5EF4-FFF2-40B4-BE49-F238E27FC236}">
                <a16:creationId xmlns:a16="http://schemas.microsoft.com/office/drawing/2014/main" id="{77A4F63E-1F1F-8CEE-21B1-BB425F71FBE6}"/>
              </a:ext>
            </a:extLst>
          </p:cNvPr>
          <p:cNvPicPr>
            <a:picLocks noChangeAspect="1"/>
          </p:cNvPicPr>
          <p:nvPr/>
        </p:nvPicPr>
        <p:blipFill>
          <a:blip r:embed="rId3"/>
          <a:stretch>
            <a:fillRect/>
          </a:stretch>
        </p:blipFill>
        <p:spPr>
          <a:xfrm>
            <a:off x="5011309" y="668510"/>
            <a:ext cx="4132691" cy="4474989"/>
          </a:xfrm>
          <a:prstGeom prst="rect">
            <a:avLst/>
          </a:prstGeom>
        </p:spPr>
      </p:pic>
    </p:spTree>
    <p:extLst>
      <p:ext uri="{BB962C8B-B14F-4D97-AF65-F5344CB8AC3E}">
        <p14:creationId xmlns:p14="http://schemas.microsoft.com/office/powerpoint/2010/main" val="30053311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latin typeface="Montserrat" panose="00000500000000000000" pitchFamily="2" charset="0"/>
              </a:rPr>
              <a:t>SARIMAX (Seasonal ARIMA with </a:t>
            </a:r>
            <a:r>
              <a:rPr lang="en-SG" sz="1400" b="1" dirty="0" err="1">
                <a:solidFill>
                  <a:schemeClr val="tx1"/>
                </a:solidFill>
                <a:latin typeface="Montserrat" panose="00000500000000000000" pitchFamily="2" charset="0"/>
              </a:rPr>
              <a:t>exog</a:t>
            </a:r>
            <a:r>
              <a:rPr lang="en-SG" sz="1400" b="1" dirty="0">
                <a:solidFill>
                  <a:schemeClr val="tx1"/>
                </a:solidFill>
                <a:latin typeface="Montserrat" panose="00000500000000000000" pitchFamily="2" charset="0"/>
              </a:rPr>
              <a:t>)</a:t>
            </a: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68013" y="340037"/>
            <a:ext cx="5224000"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200" dirty="0">
              <a:solidFill>
                <a:schemeClr val="tx1"/>
              </a:solidFill>
              <a:latin typeface="Montserrat" panose="00000500000000000000" pitchFamily="2" charset="0"/>
            </a:endParaRPr>
          </a:p>
        </p:txBody>
      </p:sp>
      <p:pic>
        <p:nvPicPr>
          <p:cNvPr id="3" name="Picture 2">
            <a:extLst>
              <a:ext uri="{FF2B5EF4-FFF2-40B4-BE49-F238E27FC236}">
                <a16:creationId xmlns:a16="http://schemas.microsoft.com/office/drawing/2014/main" id="{DFE6B50A-32F0-1093-C26B-08DBBE41C3A0}"/>
              </a:ext>
            </a:extLst>
          </p:cNvPr>
          <p:cNvPicPr>
            <a:picLocks noChangeAspect="1"/>
          </p:cNvPicPr>
          <p:nvPr/>
        </p:nvPicPr>
        <p:blipFill>
          <a:blip r:embed="rId3"/>
          <a:stretch>
            <a:fillRect/>
          </a:stretch>
        </p:blipFill>
        <p:spPr>
          <a:xfrm>
            <a:off x="791708" y="448558"/>
            <a:ext cx="3206255" cy="1857618"/>
          </a:xfrm>
          <a:prstGeom prst="rect">
            <a:avLst/>
          </a:prstGeom>
        </p:spPr>
      </p:pic>
      <p:pic>
        <p:nvPicPr>
          <p:cNvPr id="6" name="Picture 5">
            <a:extLst>
              <a:ext uri="{FF2B5EF4-FFF2-40B4-BE49-F238E27FC236}">
                <a16:creationId xmlns:a16="http://schemas.microsoft.com/office/drawing/2014/main" id="{F45F31A6-583B-F9D0-6638-52D231184ECA}"/>
              </a:ext>
            </a:extLst>
          </p:cNvPr>
          <p:cNvPicPr>
            <a:picLocks noChangeAspect="1"/>
          </p:cNvPicPr>
          <p:nvPr/>
        </p:nvPicPr>
        <p:blipFill>
          <a:blip r:embed="rId4"/>
          <a:stretch>
            <a:fillRect/>
          </a:stretch>
        </p:blipFill>
        <p:spPr>
          <a:xfrm>
            <a:off x="4447912" y="282595"/>
            <a:ext cx="3735104" cy="2189543"/>
          </a:xfrm>
          <a:prstGeom prst="rect">
            <a:avLst/>
          </a:prstGeom>
        </p:spPr>
      </p:pic>
      <p:pic>
        <p:nvPicPr>
          <p:cNvPr id="8" name="Picture 7">
            <a:extLst>
              <a:ext uri="{FF2B5EF4-FFF2-40B4-BE49-F238E27FC236}">
                <a16:creationId xmlns:a16="http://schemas.microsoft.com/office/drawing/2014/main" id="{2C41D042-A5DE-F96F-FF75-1BE4194C7C65}"/>
              </a:ext>
            </a:extLst>
          </p:cNvPr>
          <p:cNvPicPr>
            <a:picLocks noChangeAspect="1"/>
          </p:cNvPicPr>
          <p:nvPr/>
        </p:nvPicPr>
        <p:blipFill>
          <a:blip r:embed="rId5"/>
          <a:stretch>
            <a:fillRect/>
          </a:stretch>
        </p:blipFill>
        <p:spPr>
          <a:xfrm>
            <a:off x="805831" y="2306176"/>
            <a:ext cx="3206254" cy="1831682"/>
          </a:xfrm>
          <a:prstGeom prst="rect">
            <a:avLst/>
          </a:prstGeom>
        </p:spPr>
      </p:pic>
      <p:pic>
        <p:nvPicPr>
          <p:cNvPr id="10" name="Picture 9">
            <a:extLst>
              <a:ext uri="{FF2B5EF4-FFF2-40B4-BE49-F238E27FC236}">
                <a16:creationId xmlns:a16="http://schemas.microsoft.com/office/drawing/2014/main" id="{537E66BD-D2C2-9CD7-E1B8-BB1B581903C3}"/>
              </a:ext>
            </a:extLst>
          </p:cNvPr>
          <p:cNvPicPr>
            <a:picLocks noChangeAspect="1"/>
          </p:cNvPicPr>
          <p:nvPr/>
        </p:nvPicPr>
        <p:blipFill>
          <a:blip r:embed="rId6"/>
          <a:stretch>
            <a:fillRect/>
          </a:stretch>
        </p:blipFill>
        <p:spPr>
          <a:xfrm>
            <a:off x="4572000" y="2470423"/>
            <a:ext cx="3296450" cy="1667435"/>
          </a:xfrm>
          <a:prstGeom prst="rect">
            <a:avLst/>
          </a:prstGeom>
        </p:spPr>
      </p:pic>
      <p:sp>
        <p:nvSpPr>
          <p:cNvPr id="12" name="TextBox 11">
            <a:extLst>
              <a:ext uri="{FF2B5EF4-FFF2-40B4-BE49-F238E27FC236}">
                <a16:creationId xmlns:a16="http://schemas.microsoft.com/office/drawing/2014/main" id="{F9F317E5-796E-9498-989B-F18636C412C2}"/>
              </a:ext>
            </a:extLst>
          </p:cNvPr>
          <p:cNvSpPr txBox="1"/>
          <p:nvPr/>
        </p:nvSpPr>
        <p:spPr>
          <a:xfrm>
            <a:off x="1204472" y="4163794"/>
            <a:ext cx="7132704" cy="523220"/>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Residuals seems to be normally distributed given that the points are of close proximity to the </a:t>
            </a:r>
            <a:r>
              <a:rPr lang="en-US" b="0" dirty="0" err="1">
                <a:solidFill>
                  <a:schemeClr val="tx1"/>
                </a:solidFill>
                <a:effectLst/>
                <a:latin typeface="Montserrat" panose="00000500000000000000" pitchFamily="2" charset="0"/>
              </a:rPr>
              <a:t>qq</a:t>
            </a:r>
            <a:r>
              <a:rPr lang="en-US" b="0" dirty="0">
                <a:solidFill>
                  <a:schemeClr val="tx1"/>
                </a:solidFill>
                <a:effectLst/>
                <a:latin typeface="Montserrat" panose="00000500000000000000" pitchFamily="2" charset="0"/>
              </a:rPr>
              <a:t> plot. Correlogram shows significant lag for O3.</a:t>
            </a:r>
          </a:p>
        </p:txBody>
      </p:sp>
    </p:spTree>
    <p:extLst>
      <p:ext uri="{BB962C8B-B14F-4D97-AF65-F5344CB8AC3E}">
        <p14:creationId xmlns:p14="http://schemas.microsoft.com/office/powerpoint/2010/main" val="40178740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SG" sz="1400" b="1" dirty="0">
                <a:solidFill>
                  <a:schemeClr val="tx1"/>
                </a:solidFill>
                <a:latin typeface="Montserrat" panose="00000500000000000000" pitchFamily="2" charset="0"/>
              </a:rPr>
              <a:t>UCM (structural time series model</a:t>
            </a:r>
            <a:endParaRPr sz="1400" b="1" dirty="0">
              <a:solidFill>
                <a:schemeClr val="tx1"/>
              </a:solidFill>
              <a:latin typeface="Montserrat" panose="00000500000000000000" pitchFamily="2" charset="0"/>
            </a:endParaRPr>
          </a:p>
        </p:txBody>
      </p:sp>
      <p:sp>
        <p:nvSpPr>
          <p:cNvPr id="291" name="Google Shape;291;p43"/>
          <p:cNvSpPr txBox="1">
            <a:spLocks noGrp="1"/>
          </p:cNvSpPr>
          <p:nvPr>
            <p:ph type="subTitle" idx="1"/>
          </p:nvPr>
        </p:nvSpPr>
        <p:spPr>
          <a:xfrm>
            <a:off x="-68013" y="340037"/>
            <a:ext cx="5224000"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100" b="0" dirty="0">
                <a:solidFill>
                  <a:schemeClr val="tx1"/>
                </a:solidFill>
                <a:effectLst/>
                <a:latin typeface="Montserrat" panose="00000500000000000000" pitchFamily="2" charset="0"/>
              </a:rPr>
              <a:t>We will try out a unobserved components time series model, with exogenous variables specified by </a:t>
            </a:r>
            <a:r>
              <a:rPr lang="en-US" sz="1100" b="0" dirty="0" err="1">
                <a:solidFill>
                  <a:schemeClr val="tx1"/>
                </a:solidFill>
                <a:effectLst/>
                <a:latin typeface="Montserrat" panose="00000500000000000000" pitchFamily="2" charset="0"/>
              </a:rPr>
              <a:t>exog</a:t>
            </a:r>
            <a:r>
              <a:rPr lang="en-US" sz="1100" b="0" dirty="0">
                <a:solidFill>
                  <a:schemeClr val="tx1"/>
                </a:solidFill>
                <a:effectLst/>
                <a:latin typeface="Montserrat" panose="00000500000000000000" pitchFamily="2" charset="0"/>
              </a:rPr>
              <a:t> parameter. UCM decomposes a time series into trend, seasonal, cyclical, and idiosyncratic components and allows for exogenous variables.</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Each component in the model captures some important features of the series dynamics. </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Seems inferior to SARIMAX, for HC, NO2 and O2. given its higher average CV RMSE and train RMSE. However, UCM performs better for O3. We also can see that UCM does not severely overfit given its smaller gap between train and CV RMSE.</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Has low AIC and BIC which suggest good fit.</a:t>
            </a:r>
          </a:p>
          <a:p>
            <a:pPr algn="l">
              <a:buFont typeface="Arial" panose="020B0604020202020204" pitchFamily="34" charset="0"/>
              <a:buChar char="•"/>
            </a:pPr>
            <a:r>
              <a:rPr lang="en-US" sz="1100" b="0" dirty="0">
                <a:solidFill>
                  <a:schemeClr val="tx1"/>
                </a:solidFill>
                <a:effectLst/>
                <a:latin typeface="Montserrat" panose="00000500000000000000" pitchFamily="2" charset="0"/>
              </a:rPr>
              <a:t>After conducting the Breusch Godfrey test, looking at the P values, p value for CO, HC and NO2 are close to 0, which are all below the significance level of 0.05, suggesting that there is enough evidence to reject null hypothesis of </a:t>
            </a:r>
            <a:r>
              <a:rPr lang="en-US" sz="1100" b="0" dirty="0" err="1">
                <a:solidFill>
                  <a:schemeClr val="tx1"/>
                </a:solidFill>
                <a:effectLst/>
                <a:latin typeface="Montserrat" panose="00000500000000000000" pitchFamily="2" charset="0"/>
              </a:rPr>
              <a:t>independantly</a:t>
            </a:r>
            <a:r>
              <a:rPr lang="en-US" sz="1100" b="0" dirty="0">
                <a:solidFill>
                  <a:schemeClr val="tx1"/>
                </a:solidFill>
                <a:effectLst/>
                <a:latin typeface="Montserrat" panose="00000500000000000000" pitchFamily="2" charset="0"/>
              </a:rPr>
              <a:t> distributed residuals, meaning that there exists autocorrelation among residuals at some order less than p. Hence residuals for CO,HC and NO2 models are not </a:t>
            </a:r>
            <a:r>
              <a:rPr lang="en-US" sz="1100" b="0" dirty="0" err="1">
                <a:solidFill>
                  <a:schemeClr val="tx1"/>
                </a:solidFill>
                <a:effectLst/>
                <a:latin typeface="Montserrat" panose="00000500000000000000" pitchFamily="2" charset="0"/>
              </a:rPr>
              <a:t>independant</a:t>
            </a:r>
            <a:r>
              <a:rPr lang="en-US" sz="1100" b="0" dirty="0">
                <a:solidFill>
                  <a:schemeClr val="tx1"/>
                </a:solidFill>
                <a:effectLst/>
                <a:latin typeface="Montserrat" panose="00000500000000000000" pitchFamily="2" charset="0"/>
              </a:rPr>
              <a:t>, suggesting not a good fit. On the other hand p value for O3 are above 0.05. hence we would fail to reject the null hypothesis (independently distributed residuals), we can conclude that there is no significant autocorrelation at any order less than or equal to p for O3 model.</a:t>
            </a:r>
            <a:br>
              <a:rPr lang="en-US" sz="1100" b="0" dirty="0">
                <a:solidFill>
                  <a:schemeClr val="tx1"/>
                </a:solidFill>
                <a:effectLst/>
                <a:latin typeface="Montserrat" panose="00000500000000000000" pitchFamily="2" charset="0"/>
              </a:rPr>
            </a:br>
            <a:endParaRPr lang="en-US" sz="1100" b="0" dirty="0">
              <a:solidFill>
                <a:schemeClr val="tx1"/>
              </a:solidFill>
              <a:effectLst/>
              <a:latin typeface="Montserrat" panose="00000500000000000000" pitchFamily="2" charset="0"/>
            </a:endParaRPr>
          </a:p>
          <a:p>
            <a:pPr algn="l">
              <a:buFont typeface="Arial" panose="020B0604020202020204" pitchFamily="34" charset="0"/>
              <a:buChar char="•"/>
            </a:pPr>
            <a:endParaRPr lang="en-US" sz="1200" dirty="0">
              <a:solidFill>
                <a:schemeClr val="tx1"/>
              </a:solidFill>
              <a:latin typeface="Montserrat" panose="00000500000000000000" pitchFamily="2" charset="0"/>
            </a:endParaRPr>
          </a:p>
        </p:txBody>
      </p:sp>
      <p:pic>
        <p:nvPicPr>
          <p:cNvPr id="4" name="Picture 3">
            <a:extLst>
              <a:ext uri="{FF2B5EF4-FFF2-40B4-BE49-F238E27FC236}">
                <a16:creationId xmlns:a16="http://schemas.microsoft.com/office/drawing/2014/main" id="{393E02F2-A92C-178F-0750-0BF7FA7749C8}"/>
              </a:ext>
            </a:extLst>
          </p:cNvPr>
          <p:cNvPicPr>
            <a:picLocks noChangeAspect="1"/>
          </p:cNvPicPr>
          <p:nvPr/>
        </p:nvPicPr>
        <p:blipFill>
          <a:blip r:embed="rId3"/>
          <a:stretch>
            <a:fillRect/>
          </a:stretch>
        </p:blipFill>
        <p:spPr>
          <a:xfrm>
            <a:off x="5223999" y="0"/>
            <a:ext cx="3859751" cy="5143500"/>
          </a:xfrm>
          <a:prstGeom prst="rect">
            <a:avLst/>
          </a:prstGeom>
        </p:spPr>
      </p:pic>
    </p:spTree>
    <p:extLst>
      <p:ext uri="{BB962C8B-B14F-4D97-AF65-F5344CB8AC3E}">
        <p14:creationId xmlns:p14="http://schemas.microsoft.com/office/powerpoint/2010/main" val="36226283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89921" y="494083"/>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Significance of developing a time series forecasting model</a:t>
            </a:r>
            <a:endParaRPr dirty="0"/>
          </a:p>
        </p:txBody>
      </p:sp>
      <p:sp>
        <p:nvSpPr>
          <p:cNvPr id="291" name="Google Shape;291;p43"/>
          <p:cNvSpPr txBox="1">
            <a:spLocks noGrp="1"/>
          </p:cNvSpPr>
          <p:nvPr>
            <p:ph type="subTitle" idx="1"/>
          </p:nvPr>
        </p:nvSpPr>
        <p:spPr>
          <a:xfrm>
            <a:off x="89921" y="1108852"/>
            <a:ext cx="8531564" cy="2835409"/>
          </a:xfrm>
          <a:prstGeom prst="rect">
            <a:avLst/>
          </a:prstGeom>
        </p:spPr>
        <p:txBody>
          <a:bodyPr spcFirstLastPara="1" wrap="square" lIns="91425" tIns="91425" rIns="91425" bIns="91425" anchor="t" anchorCtr="0">
            <a:noAutofit/>
          </a:bodyPr>
          <a:lstStyle/>
          <a:p>
            <a:pPr algn="l">
              <a:buFont typeface="+mj-lt"/>
              <a:buAutoNum type="arabicPeriod"/>
            </a:pPr>
            <a:r>
              <a:rPr lang="en-US" sz="1200" b="0" dirty="0">
                <a:solidFill>
                  <a:schemeClr val="tx1"/>
                </a:solidFill>
                <a:effectLst/>
                <a:latin typeface="Montserrat" panose="00000500000000000000" pitchFamily="2" charset="0"/>
              </a:rPr>
              <a:t>By tapping on time series forecasting models, we can further understand and identify the general direction in which the air pollutants concentration levels are changing. That is, to gain further insights at the same time estimating the impact of air pollution can have.</a:t>
            </a:r>
          </a:p>
          <a:p>
            <a:pPr algn="l">
              <a:buFont typeface="+mj-lt"/>
              <a:buAutoNum type="arabicPeriod"/>
            </a:pPr>
            <a:r>
              <a:rPr lang="en-US" sz="1200" b="0" dirty="0">
                <a:solidFill>
                  <a:schemeClr val="tx1"/>
                </a:solidFill>
                <a:effectLst/>
                <a:latin typeface="Montserrat" panose="00000500000000000000" pitchFamily="2" charset="0"/>
              </a:rPr>
              <a:t>This can bring about many benefits. </a:t>
            </a:r>
          </a:p>
          <a:p>
            <a:pPr algn="l">
              <a:buFont typeface="+mj-lt"/>
              <a:buAutoNum type="arabicPeriod"/>
            </a:pPr>
            <a:r>
              <a:rPr lang="en-US" sz="1200" b="0" dirty="0">
                <a:solidFill>
                  <a:schemeClr val="tx1"/>
                </a:solidFill>
                <a:effectLst/>
                <a:latin typeface="Montserrat" panose="00000500000000000000" pitchFamily="2" charset="0"/>
              </a:rPr>
              <a:t> It can help weather forecasting stations make optimal decisions such as issuing a warning message to alert the general public on the potential unhealthy air quality index. [13]</a:t>
            </a:r>
          </a:p>
          <a:p>
            <a:pPr algn="l">
              <a:buFont typeface="+mj-lt"/>
              <a:buAutoNum type="arabicPeriod"/>
            </a:pPr>
            <a:r>
              <a:rPr lang="en-US" sz="1200" b="0" dirty="0">
                <a:solidFill>
                  <a:schemeClr val="tx1"/>
                </a:solidFill>
                <a:effectLst/>
                <a:latin typeface="Montserrat" panose="00000500000000000000" pitchFamily="2" charset="0"/>
              </a:rPr>
              <a:t>    It can assist relevant health authorities or government officials to plan long-term strategies and mitigation measures based on the forecasting prediction concentrations of air pollutants to alleviate the issue.</a:t>
            </a:r>
          </a:p>
          <a:p>
            <a:pPr algn="l">
              <a:buFont typeface="+mj-lt"/>
              <a:buAutoNum type="arabicPeriod"/>
            </a:pPr>
            <a:r>
              <a:rPr lang="en-US" sz="1200" b="0" dirty="0">
                <a:solidFill>
                  <a:schemeClr val="tx1"/>
                </a:solidFill>
                <a:effectLst/>
                <a:latin typeface="Montserrat" panose="00000500000000000000" pitchFamily="2" charset="0"/>
              </a:rPr>
              <a:t>    All these would go a long way in protecting lives, especially so for populations that are very vulnerable (such as infants, the immunocompromised, </a:t>
            </a:r>
            <a:r>
              <a:rPr lang="en-US" sz="1200" b="0" dirty="0" err="1">
                <a:solidFill>
                  <a:schemeClr val="tx1"/>
                </a:solidFill>
                <a:effectLst/>
                <a:latin typeface="Montserrat" panose="00000500000000000000" pitchFamily="2" charset="0"/>
              </a:rPr>
              <a:t>etc</a:t>
            </a:r>
            <a:r>
              <a:rPr lang="en-US" sz="1200" b="0" dirty="0">
                <a:solidFill>
                  <a:schemeClr val="tx1"/>
                </a:solidFill>
                <a:effectLst/>
                <a:latin typeface="Montserrat" panose="00000500000000000000" pitchFamily="2" charset="0"/>
              </a:rPr>
              <a:t>) or populations that are directly </a:t>
            </a:r>
            <a:r>
              <a:rPr lang="en-US" sz="1200" b="0" dirty="0" err="1">
                <a:solidFill>
                  <a:schemeClr val="tx1"/>
                </a:solidFill>
                <a:effectLst/>
                <a:latin typeface="Montserrat" panose="00000500000000000000" pitchFamily="2" charset="0"/>
              </a:rPr>
              <a:t>succeptible</a:t>
            </a:r>
            <a:r>
              <a:rPr lang="en-US" sz="1200" b="0" dirty="0">
                <a:solidFill>
                  <a:schemeClr val="tx1"/>
                </a:solidFill>
                <a:effectLst/>
                <a:latin typeface="Montserrat" panose="00000500000000000000" pitchFamily="2" charset="0"/>
              </a:rPr>
              <a:t> to the grave ramifications of air pollution.</a:t>
            </a:r>
          </a:p>
          <a:p>
            <a:pPr algn="l">
              <a:buFont typeface="+mj-lt"/>
              <a:buAutoNum type="arabicPeriod"/>
            </a:pPr>
            <a:r>
              <a:rPr lang="en-US" sz="1200" b="0" dirty="0">
                <a:solidFill>
                  <a:schemeClr val="tx1"/>
                </a:solidFill>
                <a:effectLst/>
                <a:latin typeface="Montserrat" panose="00000500000000000000" pitchFamily="2" charset="0"/>
              </a:rPr>
              <a:t>    Furthermore, by taking the appropriate </a:t>
            </a:r>
            <a:r>
              <a:rPr lang="en-US" sz="1200" b="0" dirty="0" err="1">
                <a:solidFill>
                  <a:schemeClr val="tx1"/>
                </a:solidFill>
                <a:effectLst/>
                <a:latin typeface="Montserrat" panose="00000500000000000000" pitchFamily="2" charset="0"/>
              </a:rPr>
              <a:t>prepraratory</a:t>
            </a:r>
            <a:r>
              <a:rPr lang="en-US" sz="1200" b="0" dirty="0">
                <a:solidFill>
                  <a:schemeClr val="tx1"/>
                </a:solidFill>
                <a:effectLst/>
                <a:latin typeface="Montserrat" panose="00000500000000000000" pitchFamily="2" charset="0"/>
              </a:rPr>
              <a:t> measures beforehand, countries can also save money as there would be reduced healthcare costs incurred as a result of the health problems as a result of air pollution. Some problems include respiratory infections, heart disease and lung cancer, which can be very costly when many succumb to such health effects.</a:t>
            </a:r>
          </a:p>
          <a:p>
            <a:pPr algn="l">
              <a:buFont typeface="+mj-lt"/>
              <a:buAutoNum type="arabicPeriod"/>
            </a:pPr>
            <a:r>
              <a:rPr lang="en-US" sz="1200" b="0" dirty="0">
                <a:solidFill>
                  <a:schemeClr val="tx1"/>
                </a:solidFill>
                <a:effectLst/>
                <a:latin typeface="Montserrat" panose="00000500000000000000" pitchFamily="2" charset="0"/>
              </a:rPr>
              <a:t>  Clearly, the benefits of taking relevant measures to alleviate air pollution earlier outweighs the negative consequences of air pollution.</a:t>
            </a:r>
          </a:p>
          <a:p>
            <a:pPr algn="l">
              <a:buFont typeface="+mj-lt"/>
              <a:buAutoNum type="arabicPeriod"/>
            </a:pPr>
            <a:r>
              <a:rPr lang="en-US" sz="1200" b="0" dirty="0">
                <a:solidFill>
                  <a:schemeClr val="tx1"/>
                </a:solidFill>
                <a:effectLst/>
                <a:latin typeface="Montserrat" panose="00000500000000000000" pitchFamily="2" charset="0"/>
              </a:rPr>
              <a:t>Hence, if our model can forecast air pollutant </a:t>
            </a:r>
            <a:r>
              <a:rPr lang="en-US" sz="1200" b="0" dirty="0" err="1">
                <a:solidFill>
                  <a:schemeClr val="tx1"/>
                </a:solidFill>
                <a:effectLst/>
                <a:latin typeface="Montserrat" panose="00000500000000000000" pitchFamily="2" charset="0"/>
              </a:rPr>
              <a:t>concetration</a:t>
            </a:r>
            <a:r>
              <a:rPr lang="en-US" sz="1200" b="0" dirty="0">
                <a:solidFill>
                  <a:schemeClr val="tx1"/>
                </a:solidFill>
                <a:effectLst/>
                <a:latin typeface="Montserrat" panose="00000500000000000000" pitchFamily="2" charset="0"/>
              </a:rPr>
              <a:t> accurately, and after deploying, it can be an indispensable asset for roughly estimating the severity and impacts of air pollution. With such a knowledge, such information can be conveyed to the public for them to be aware of health risks.</a:t>
            </a:r>
          </a:p>
          <a:p>
            <a:pPr marL="342900" lvl="0" algn="l" rtl="0">
              <a:spcBef>
                <a:spcPts val="0"/>
              </a:spcBef>
              <a:spcAft>
                <a:spcPts val="1200"/>
              </a:spcAft>
              <a:buFont typeface="Arial" panose="020B0604020202020204" pitchFamily="34" charset="0"/>
              <a:buChar char="•"/>
            </a:pPr>
            <a:endParaRPr lang="en-SG" sz="1400" dirty="0"/>
          </a:p>
        </p:txBody>
      </p:sp>
    </p:spTree>
    <p:extLst>
      <p:ext uri="{BB962C8B-B14F-4D97-AF65-F5344CB8AC3E}">
        <p14:creationId xmlns:p14="http://schemas.microsoft.com/office/powerpoint/2010/main" val="179875317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latin typeface="Montserrat" panose="00000500000000000000" pitchFamily="2" charset="0"/>
              </a:rPr>
              <a:t>UCM (structural time series model</a:t>
            </a:r>
          </a:p>
        </p:txBody>
      </p:sp>
      <p:sp>
        <p:nvSpPr>
          <p:cNvPr id="291" name="Google Shape;291;p43"/>
          <p:cNvSpPr txBox="1">
            <a:spLocks noGrp="1"/>
          </p:cNvSpPr>
          <p:nvPr>
            <p:ph type="subTitle" idx="1"/>
          </p:nvPr>
        </p:nvSpPr>
        <p:spPr>
          <a:xfrm>
            <a:off x="-68013" y="340037"/>
            <a:ext cx="5224000"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endParaRPr lang="en-US" sz="1200" dirty="0">
              <a:solidFill>
                <a:schemeClr val="tx1"/>
              </a:solidFill>
              <a:latin typeface="Montserrat" panose="00000500000000000000" pitchFamily="2" charset="0"/>
            </a:endParaRPr>
          </a:p>
        </p:txBody>
      </p:sp>
      <p:pic>
        <p:nvPicPr>
          <p:cNvPr id="3" name="Picture 2">
            <a:extLst>
              <a:ext uri="{FF2B5EF4-FFF2-40B4-BE49-F238E27FC236}">
                <a16:creationId xmlns:a16="http://schemas.microsoft.com/office/drawing/2014/main" id="{6A09F90F-6C36-8745-7CAC-928AF8614EB2}"/>
              </a:ext>
            </a:extLst>
          </p:cNvPr>
          <p:cNvPicPr>
            <a:picLocks noChangeAspect="1"/>
          </p:cNvPicPr>
          <p:nvPr/>
        </p:nvPicPr>
        <p:blipFill>
          <a:blip r:embed="rId3"/>
          <a:stretch>
            <a:fillRect/>
          </a:stretch>
        </p:blipFill>
        <p:spPr>
          <a:xfrm>
            <a:off x="1338167" y="340037"/>
            <a:ext cx="2996200" cy="1695583"/>
          </a:xfrm>
          <a:prstGeom prst="rect">
            <a:avLst/>
          </a:prstGeom>
        </p:spPr>
      </p:pic>
      <p:pic>
        <p:nvPicPr>
          <p:cNvPr id="6" name="Picture 5">
            <a:extLst>
              <a:ext uri="{FF2B5EF4-FFF2-40B4-BE49-F238E27FC236}">
                <a16:creationId xmlns:a16="http://schemas.microsoft.com/office/drawing/2014/main" id="{A1CD2BD6-F318-7028-2419-A97B7BC0737C}"/>
              </a:ext>
            </a:extLst>
          </p:cNvPr>
          <p:cNvPicPr>
            <a:picLocks noChangeAspect="1"/>
          </p:cNvPicPr>
          <p:nvPr/>
        </p:nvPicPr>
        <p:blipFill>
          <a:blip r:embed="rId4"/>
          <a:stretch>
            <a:fillRect/>
          </a:stretch>
        </p:blipFill>
        <p:spPr>
          <a:xfrm>
            <a:off x="4572000" y="373840"/>
            <a:ext cx="2996201" cy="1661780"/>
          </a:xfrm>
          <a:prstGeom prst="rect">
            <a:avLst/>
          </a:prstGeom>
        </p:spPr>
      </p:pic>
      <p:pic>
        <p:nvPicPr>
          <p:cNvPr id="8" name="Picture 7">
            <a:extLst>
              <a:ext uri="{FF2B5EF4-FFF2-40B4-BE49-F238E27FC236}">
                <a16:creationId xmlns:a16="http://schemas.microsoft.com/office/drawing/2014/main" id="{1C8218FE-B9D5-99B0-C826-3003AD382D2A}"/>
              </a:ext>
            </a:extLst>
          </p:cNvPr>
          <p:cNvPicPr>
            <a:picLocks noChangeAspect="1"/>
          </p:cNvPicPr>
          <p:nvPr/>
        </p:nvPicPr>
        <p:blipFill>
          <a:blip r:embed="rId5"/>
          <a:stretch>
            <a:fillRect/>
          </a:stretch>
        </p:blipFill>
        <p:spPr>
          <a:xfrm>
            <a:off x="1382207" y="2123197"/>
            <a:ext cx="2883574" cy="1622162"/>
          </a:xfrm>
          <a:prstGeom prst="rect">
            <a:avLst/>
          </a:prstGeom>
        </p:spPr>
      </p:pic>
      <p:pic>
        <p:nvPicPr>
          <p:cNvPr id="10" name="Picture 9">
            <a:extLst>
              <a:ext uri="{FF2B5EF4-FFF2-40B4-BE49-F238E27FC236}">
                <a16:creationId xmlns:a16="http://schemas.microsoft.com/office/drawing/2014/main" id="{D572261D-980D-2175-5D85-B689C3AD43AE}"/>
              </a:ext>
            </a:extLst>
          </p:cNvPr>
          <p:cNvPicPr>
            <a:picLocks noChangeAspect="1"/>
          </p:cNvPicPr>
          <p:nvPr/>
        </p:nvPicPr>
        <p:blipFill>
          <a:blip r:embed="rId6"/>
          <a:stretch>
            <a:fillRect/>
          </a:stretch>
        </p:blipFill>
        <p:spPr>
          <a:xfrm>
            <a:off x="4577052" y="2206764"/>
            <a:ext cx="2883574" cy="1606254"/>
          </a:xfrm>
          <a:prstGeom prst="rect">
            <a:avLst/>
          </a:prstGeom>
        </p:spPr>
      </p:pic>
      <p:sp>
        <p:nvSpPr>
          <p:cNvPr id="12" name="TextBox 11">
            <a:extLst>
              <a:ext uri="{FF2B5EF4-FFF2-40B4-BE49-F238E27FC236}">
                <a16:creationId xmlns:a16="http://schemas.microsoft.com/office/drawing/2014/main" id="{62630169-024F-B5CC-9751-4233E28F7717}"/>
              </a:ext>
            </a:extLst>
          </p:cNvPr>
          <p:cNvSpPr txBox="1"/>
          <p:nvPr/>
        </p:nvSpPr>
        <p:spPr>
          <a:xfrm>
            <a:off x="659618" y="3603352"/>
            <a:ext cx="7814661" cy="954107"/>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Significant lag observed at lag =6 for NO2, and lag=3 for HC as seen from correlogram.</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Residuals are not normally distributed for CO as seen from histogram and </a:t>
            </a:r>
            <a:r>
              <a:rPr lang="en-US" b="0" dirty="0" err="1">
                <a:solidFill>
                  <a:schemeClr val="tx1"/>
                </a:solidFill>
                <a:effectLst/>
                <a:latin typeface="Montserrat" panose="00000500000000000000" pitchFamily="2" charset="0"/>
              </a:rPr>
              <a:t>kde</a:t>
            </a:r>
            <a:r>
              <a:rPr lang="en-US" b="0" dirty="0">
                <a:solidFill>
                  <a:schemeClr val="tx1"/>
                </a:solidFill>
                <a:effectLst/>
                <a:latin typeface="Montserrat" panose="00000500000000000000" pitchFamily="2" charset="0"/>
              </a:rPr>
              <a:t> plot.</a:t>
            </a:r>
          </a:p>
        </p:txBody>
      </p:sp>
    </p:spTree>
    <p:extLst>
      <p:ext uri="{BB962C8B-B14F-4D97-AF65-F5344CB8AC3E}">
        <p14:creationId xmlns:p14="http://schemas.microsoft.com/office/powerpoint/2010/main" val="25824691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latin typeface="Montserrat" panose="00000500000000000000" pitchFamily="2" charset="0"/>
              </a:rPr>
              <a:t>Multivariate modelling</a:t>
            </a:r>
          </a:p>
        </p:txBody>
      </p:sp>
      <p:sp>
        <p:nvSpPr>
          <p:cNvPr id="12" name="TextBox 11">
            <a:extLst>
              <a:ext uri="{FF2B5EF4-FFF2-40B4-BE49-F238E27FC236}">
                <a16:creationId xmlns:a16="http://schemas.microsoft.com/office/drawing/2014/main" id="{62630169-024F-B5CC-9751-4233E28F7717}"/>
              </a:ext>
            </a:extLst>
          </p:cNvPr>
          <p:cNvSpPr txBox="1"/>
          <p:nvPr/>
        </p:nvSpPr>
        <p:spPr>
          <a:xfrm>
            <a:off x="130628" y="669656"/>
            <a:ext cx="7814661" cy="2677656"/>
          </a:xfrm>
          <a:prstGeom prst="rect">
            <a:avLst/>
          </a:prstGeom>
          <a:noFill/>
        </p:spPr>
        <p:txBody>
          <a:bodyPr wrap="square">
            <a:spAutoFit/>
          </a:bodyPr>
          <a:lstStyle/>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Multivariate time series models such as VARMA are able to capture and describe the dynamic </a:t>
            </a:r>
            <a:r>
              <a:rPr lang="en-US" sz="1200" b="0" dirty="0" err="1">
                <a:solidFill>
                  <a:schemeClr val="tx1"/>
                </a:solidFill>
                <a:effectLst/>
                <a:latin typeface="Montserrat" panose="00000500000000000000" pitchFamily="2" charset="0"/>
              </a:rPr>
              <a:t>behaviour</a:t>
            </a:r>
            <a:r>
              <a:rPr lang="en-US" sz="1200" b="0" dirty="0">
                <a:solidFill>
                  <a:schemeClr val="tx1"/>
                </a:solidFill>
                <a:effectLst/>
                <a:latin typeface="Montserrat" panose="00000500000000000000" pitchFamily="2" charset="0"/>
              </a:rPr>
              <a:t> of multiple time series simultaneously and leverage dependencies across these series for more reliable forecasting results.</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Each variable is modelled as a linear combination of past values of itself and the past values of other variables in the system. With multivariate time series forecasting, there are more than one time-dependent variable.</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We will incorporate vector autoregressive moving average with exogenous regressors model into this section. I found VARMAX to be pretty appropriate given the tests that we have done, as well as the presence of multivariate endogenous variables. Since we have done the cointegration and granger's causality tests, I have deemed that VARMAX and VAR models to be relevant, where we can conclude that the time series generally influence each other.</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Furthermore, each variables depends not only on its past values, but also has some dependency on other variables.</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From the causation test, multivariate modelling would be good.</a:t>
            </a:r>
          </a:p>
        </p:txBody>
      </p:sp>
    </p:spTree>
    <p:extLst>
      <p:ext uri="{BB962C8B-B14F-4D97-AF65-F5344CB8AC3E}">
        <p14:creationId xmlns:p14="http://schemas.microsoft.com/office/powerpoint/2010/main" val="41005490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latin typeface="Montserrat" panose="00000500000000000000" pitchFamily="2" charset="0"/>
              </a:rPr>
              <a:t>VARMA</a:t>
            </a:r>
          </a:p>
        </p:txBody>
      </p:sp>
      <p:sp>
        <p:nvSpPr>
          <p:cNvPr id="12" name="TextBox 11">
            <a:extLst>
              <a:ext uri="{FF2B5EF4-FFF2-40B4-BE49-F238E27FC236}">
                <a16:creationId xmlns:a16="http://schemas.microsoft.com/office/drawing/2014/main" id="{62630169-024F-B5CC-9751-4233E28F7717}"/>
              </a:ext>
            </a:extLst>
          </p:cNvPr>
          <p:cNvSpPr txBox="1"/>
          <p:nvPr/>
        </p:nvSpPr>
        <p:spPr>
          <a:xfrm>
            <a:off x="161364" y="531343"/>
            <a:ext cx="8437070" cy="2123658"/>
          </a:xfrm>
          <a:prstGeom prst="rect">
            <a:avLst/>
          </a:prstGeom>
          <a:noFill/>
        </p:spPr>
        <p:txBody>
          <a:bodyPr wrap="square">
            <a:spAutoFit/>
          </a:bodyPr>
          <a:lstStyle/>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VARMA allows us to model the dynamic relationship both between the dependent variables and also between the dependent and independent variables.</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The </a:t>
            </a:r>
            <a:r>
              <a:rPr lang="en-US" sz="1200" b="0" dirty="0" err="1">
                <a:solidFill>
                  <a:schemeClr val="tx1"/>
                </a:solidFill>
                <a:effectLst/>
                <a:latin typeface="Montserrat" panose="00000500000000000000" pitchFamily="2" charset="0"/>
              </a:rPr>
              <a:t>varmax</a:t>
            </a:r>
            <a:r>
              <a:rPr lang="en-US" sz="1200" b="0" dirty="0">
                <a:solidFill>
                  <a:schemeClr val="tx1"/>
                </a:solidFill>
                <a:effectLst/>
                <a:latin typeface="Montserrat" panose="00000500000000000000" pitchFamily="2" charset="0"/>
              </a:rPr>
              <a:t> class from </a:t>
            </a:r>
            <a:r>
              <a:rPr lang="en-US" sz="1200" b="0" dirty="0" err="1">
                <a:solidFill>
                  <a:schemeClr val="tx1"/>
                </a:solidFill>
                <a:effectLst/>
                <a:latin typeface="Montserrat" panose="00000500000000000000" pitchFamily="2" charset="0"/>
              </a:rPr>
              <a:t>statsmodels</a:t>
            </a:r>
            <a:r>
              <a:rPr lang="en-US" sz="1200" b="0" dirty="0">
                <a:solidFill>
                  <a:schemeClr val="tx1"/>
                </a:solidFill>
                <a:effectLst/>
                <a:latin typeface="Montserrat" panose="00000500000000000000" pitchFamily="2" charset="0"/>
              </a:rPr>
              <a:t> allows us to specify the types of models like VMA, VAR, VARMA through the `order` argument. We need to define the orders of the autoregressive or moving-average process. (`p`, `q`). Exogenous regressors may or may not be included</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Note that we need to allow for more iterations than the default (`</a:t>
            </a:r>
            <a:r>
              <a:rPr lang="en-US" sz="1200" b="0" dirty="0" err="1">
                <a:solidFill>
                  <a:schemeClr val="tx1"/>
                </a:solidFill>
                <a:effectLst/>
                <a:latin typeface="Montserrat" panose="00000500000000000000" pitchFamily="2" charset="0"/>
              </a:rPr>
              <a:t>maxiter</a:t>
            </a:r>
            <a:r>
              <a:rPr lang="en-US" sz="1200" b="0" dirty="0">
                <a:solidFill>
                  <a:schemeClr val="tx1"/>
                </a:solidFill>
                <a:effectLst/>
                <a:latin typeface="Montserrat" panose="00000500000000000000" pitchFamily="2" charset="0"/>
              </a:rPr>
              <a:t>=50`) in order for the likelihood estimation to converge as specified by </a:t>
            </a:r>
            <a:r>
              <a:rPr lang="en-US" sz="1200" b="0" dirty="0" err="1">
                <a:solidFill>
                  <a:schemeClr val="tx1"/>
                </a:solidFill>
                <a:effectLst/>
                <a:latin typeface="Montserrat" panose="00000500000000000000" pitchFamily="2" charset="0"/>
              </a:rPr>
              <a:t>statsmodels</a:t>
            </a:r>
            <a:r>
              <a:rPr lang="en-US" sz="1200" b="0" dirty="0">
                <a:solidFill>
                  <a:schemeClr val="tx1"/>
                </a:solidFill>
                <a:effectLst/>
                <a:latin typeface="Montserrat" panose="00000500000000000000" pitchFamily="2" charset="0"/>
              </a:rPr>
              <a:t> documentation </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However, the Breusch Godfrey test cannot be performed for multivariate models, hence we will use </a:t>
            </a:r>
            <a:r>
              <a:rPr lang="en-US" sz="1200" b="0" dirty="0" err="1">
                <a:solidFill>
                  <a:schemeClr val="tx1"/>
                </a:solidFill>
                <a:effectLst/>
                <a:latin typeface="Montserrat" panose="00000500000000000000" pitchFamily="2" charset="0"/>
              </a:rPr>
              <a:t>ljung</a:t>
            </a:r>
            <a:r>
              <a:rPr lang="en-US" sz="1200" b="0" dirty="0">
                <a:solidFill>
                  <a:schemeClr val="tx1"/>
                </a:solidFill>
                <a:effectLst/>
                <a:latin typeface="Montserrat" panose="00000500000000000000" pitchFamily="2" charset="0"/>
              </a:rPr>
              <a:t> box test instead.</a:t>
            </a:r>
          </a:p>
          <a:p>
            <a:pPr marL="285750" indent="-285750">
              <a:buFont typeface="Arial" panose="020B0604020202020204" pitchFamily="34" charset="0"/>
              <a:buChar char="•"/>
            </a:pPr>
            <a:endParaRPr lang="en-US" sz="1200" b="0" dirty="0">
              <a:solidFill>
                <a:schemeClr val="tx1"/>
              </a:solidFill>
              <a:effectLst/>
              <a:latin typeface="Montserrat" panose="00000500000000000000" pitchFamily="2" charset="0"/>
            </a:endParaRPr>
          </a:p>
          <a:p>
            <a:pPr marL="285750" indent="-285750">
              <a:buFont typeface="Arial" panose="020B0604020202020204" pitchFamily="34" charset="0"/>
              <a:buChar char="•"/>
            </a:pPr>
            <a:endParaRPr lang="en-US" sz="1200" b="0" dirty="0">
              <a:solidFill>
                <a:schemeClr val="tx1"/>
              </a:solidFill>
              <a:effectLst/>
              <a:latin typeface="Montserrat" panose="00000500000000000000" pitchFamily="2" charset="0"/>
            </a:endParaRPr>
          </a:p>
        </p:txBody>
      </p:sp>
      <p:pic>
        <p:nvPicPr>
          <p:cNvPr id="3" name="Picture 2">
            <a:extLst>
              <a:ext uri="{FF2B5EF4-FFF2-40B4-BE49-F238E27FC236}">
                <a16:creationId xmlns:a16="http://schemas.microsoft.com/office/drawing/2014/main" id="{F8E2BED5-AD11-82B8-3EC2-8D2584F94BD3}"/>
              </a:ext>
            </a:extLst>
          </p:cNvPr>
          <p:cNvPicPr>
            <a:picLocks noChangeAspect="1"/>
          </p:cNvPicPr>
          <p:nvPr/>
        </p:nvPicPr>
        <p:blipFill>
          <a:blip r:embed="rId3"/>
          <a:stretch>
            <a:fillRect/>
          </a:stretch>
        </p:blipFill>
        <p:spPr>
          <a:xfrm>
            <a:off x="1514497" y="2571750"/>
            <a:ext cx="5992061" cy="1495634"/>
          </a:xfrm>
          <a:prstGeom prst="rect">
            <a:avLst/>
          </a:prstGeom>
        </p:spPr>
      </p:pic>
    </p:spTree>
    <p:extLst>
      <p:ext uri="{BB962C8B-B14F-4D97-AF65-F5344CB8AC3E}">
        <p14:creationId xmlns:p14="http://schemas.microsoft.com/office/powerpoint/2010/main" val="3870399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latin typeface="Montserrat" panose="00000500000000000000" pitchFamily="2" charset="0"/>
              </a:rPr>
              <a:t>VARMA</a:t>
            </a:r>
          </a:p>
        </p:txBody>
      </p:sp>
      <p:sp>
        <p:nvSpPr>
          <p:cNvPr id="4" name="TextBox 3">
            <a:extLst>
              <a:ext uri="{FF2B5EF4-FFF2-40B4-BE49-F238E27FC236}">
                <a16:creationId xmlns:a16="http://schemas.microsoft.com/office/drawing/2014/main" id="{9C217E88-76B4-326A-07A8-CD3EC710CA3D}"/>
              </a:ext>
            </a:extLst>
          </p:cNvPr>
          <p:cNvSpPr txBox="1"/>
          <p:nvPr/>
        </p:nvSpPr>
        <p:spPr>
          <a:xfrm>
            <a:off x="428385" y="500626"/>
            <a:ext cx="4652682" cy="3323987"/>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We can see that VARMA generally outperforms all the models for most gases given its lower average CV RMSE and Train RMSE. This is a good thing. </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However, we also notice that </a:t>
            </a:r>
            <a:r>
              <a:rPr lang="en-US" b="0" dirty="0" err="1">
                <a:solidFill>
                  <a:schemeClr val="tx1"/>
                </a:solidFill>
                <a:effectLst/>
                <a:latin typeface="Montserrat" panose="00000500000000000000" pitchFamily="2" charset="0"/>
              </a:rPr>
              <a:t>varma</a:t>
            </a:r>
            <a:r>
              <a:rPr lang="en-US" b="0" dirty="0">
                <a:solidFill>
                  <a:schemeClr val="tx1"/>
                </a:solidFill>
                <a:effectLst/>
                <a:latin typeface="Montserrat" panose="00000500000000000000" pitchFamily="2" charset="0"/>
              </a:rPr>
              <a:t> does not perform the best for O3, with 123 for train </a:t>
            </a:r>
            <a:r>
              <a:rPr lang="en-US" b="0" dirty="0" err="1">
                <a:solidFill>
                  <a:schemeClr val="tx1"/>
                </a:solidFill>
                <a:effectLst/>
                <a:latin typeface="Montserrat" panose="00000500000000000000" pitchFamily="2" charset="0"/>
              </a:rPr>
              <a:t>rmse</a:t>
            </a:r>
            <a:r>
              <a:rPr lang="en-US" b="0" dirty="0">
                <a:solidFill>
                  <a:schemeClr val="tx1"/>
                </a:solidFill>
                <a:effectLst/>
                <a:latin typeface="Montserrat" panose="00000500000000000000" pitchFamily="2" charset="0"/>
              </a:rPr>
              <a:t>, and 199 for cv </a:t>
            </a:r>
            <a:r>
              <a:rPr lang="en-US" b="0" dirty="0" err="1">
                <a:solidFill>
                  <a:schemeClr val="tx1"/>
                </a:solidFill>
                <a:effectLst/>
                <a:latin typeface="Montserrat" panose="00000500000000000000" pitchFamily="2" charset="0"/>
              </a:rPr>
              <a:t>rmse</a:t>
            </a:r>
            <a:r>
              <a:rPr lang="en-US" b="0" dirty="0">
                <a:solidFill>
                  <a:schemeClr val="tx1"/>
                </a:solidFill>
                <a:effectLst/>
                <a:latin typeface="Montserrat" panose="00000500000000000000" pitchFamily="2" charset="0"/>
              </a:rPr>
              <a:t>. Furthermore, inconsistent results is inferred through the larger standard deviation (68) for O3 observed. This means that the CV </a:t>
            </a:r>
            <a:r>
              <a:rPr lang="en-US" b="0" dirty="0" err="1">
                <a:solidFill>
                  <a:schemeClr val="tx1"/>
                </a:solidFill>
                <a:effectLst/>
                <a:latin typeface="Montserrat" panose="00000500000000000000" pitchFamily="2" charset="0"/>
              </a:rPr>
              <a:t>rmse</a:t>
            </a:r>
            <a:r>
              <a:rPr lang="en-US" b="0" dirty="0">
                <a:solidFill>
                  <a:schemeClr val="tx1"/>
                </a:solidFill>
                <a:effectLst/>
                <a:latin typeface="Montserrat" panose="00000500000000000000" pitchFamily="2" charset="0"/>
              </a:rPr>
              <a:t> scores for each iteration varies significantly. We may need to further tune its hyperparameters to maximize its potential.</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VARMA Does not severely overfit, given the small difference between average train and cv </a:t>
            </a:r>
            <a:r>
              <a:rPr lang="en-US" b="0" dirty="0" err="1">
                <a:solidFill>
                  <a:schemeClr val="tx1"/>
                </a:solidFill>
                <a:effectLst/>
                <a:latin typeface="Montserrat" panose="00000500000000000000" pitchFamily="2" charset="0"/>
              </a:rPr>
              <a:t>rmse</a:t>
            </a:r>
            <a:r>
              <a:rPr lang="en-US" b="0" dirty="0">
                <a:solidFill>
                  <a:schemeClr val="tx1"/>
                </a:solidFill>
                <a:effectLst/>
                <a:latin typeface="Montserrat" panose="00000500000000000000" pitchFamily="2" charset="0"/>
              </a:rPr>
              <a:t> for all gases, possessing low variance.</a:t>
            </a:r>
          </a:p>
        </p:txBody>
      </p:sp>
      <p:pic>
        <p:nvPicPr>
          <p:cNvPr id="6" name="Picture 5">
            <a:extLst>
              <a:ext uri="{FF2B5EF4-FFF2-40B4-BE49-F238E27FC236}">
                <a16:creationId xmlns:a16="http://schemas.microsoft.com/office/drawing/2014/main" id="{22C2456E-BCE0-DA58-1030-315C95ECEE20}"/>
              </a:ext>
            </a:extLst>
          </p:cNvPr>
          <p:cNvPicPr>
            <a:picLocks noChangeAspect="1"/>
          </p:cNvPicPr>
          <p:nvPr/>
        </p:nvPicPr>
        <p:blipFill>
          <a:blip r:embed="rId3"/>
          <a:stretch>
            <a:fillRect/>
          </a:stretch>
        </p:blipFill>
        <p:spPr>
          <a:xfrm>
            <a:off x="5200100" y="94904"/>
            <a:ext cx="3943900" cy="2476846"/>
          </a:xfrm>
          <a:prstGeom prst="rect">
            <a:avLst/>
          </a:prstGeom>
        </p:spPr>
      </p:pic>
    </p:spTree>
    <p:extLst>
      <p:ext uri="{BB962C8B-B14F-4D97-AF65-F5344CB8AC3E}">
        <p14:creationId xmlns:p14="http://schemas.microsoft.com/office/powerpoint/2010/main" val="31771270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latin typeface="Montserrat" panose="00000500000000000000" pitchFamily="2" charset="0"/>
              </a:rPr>
              <a:t>VARMA</a:t>
            </a:r>
          </a:p>
        </p:txBody>
      </p:sp>
      <p:pic>
        <p:nvPicPr>
          <p:cNvPr id="3" name="Picture 2">
            <a:extLst>
              <a:ext uri="{FF2B5EF4-FFF2-40B4-BE49-F238E27FC236}">
                <a16:creationId xmlns:a16="http://schemas.microsoft.com/office/drawing/2014/main" id="{A63BD3EF-2D03-20B1-C3EA-23E61CBB10EE}"/>
              </a:ext>
            </a:extLst>
          </p:cNvPr>
          <p:cNvPicPr>
            <a:picLocks noChangeAspect="1"/>
          </p:cNvPicPr>
          <p:nvPr/>
        </p:nvPicPr>
        <p:blipFill>
          <a:blip r:embed="rId3"/>
          <a:stretch>
            <a:fillRect/>
          </a:stretch>
        </p:blipFill>
        <p:spPr>
          <a:xfrm>
            <a:off x="1528178" y="462981"/>
            <a:ext cx="2644050" cy="1552175"/>
          </a:xfrm>
          <a:prstGeom prst="rect">
            <a:avLst/>
          </a:prstGeom>
        </p:spPr>
      </p:pic>
      <p:pic>
        <p:nvPicPr>
          <p:cNvPr id="7" name="Picture 6">
            <a:extLst>
              <a:ext uri="{FF2B5EF4-FFF2-40B4-BE49-F238E27FC236}">
                <a16:creationId xmlns:a16="http://schemas.microsoft.com/office/drawing/2014/main" id="{826E4BD1-8FBF-3C53-6538-995733958E47}"/>
              </a:ext>
            </a:extLst>
          </p:cNvPr>
          <p:cNvPicPr>
            <a:picLocks noChangeAspect="1"/>
          </p:cNvPicPr>
          <p:nvPr/>
        </p:nvPicPr>
        <p:blipFill>
          <a:blip r:embed="rId4"/>
          <a:stretch>
            <a:fillRect/>
          </a:stretch>
        </p:blipFill>
        <p:spPr>
          <a:xfrm>
            <a:off x="4172227" y="396782"/>
            <a:ext cx="2757956" cy="1618374"/>
          </a:xfrm>
          <a:prstGeom prst="rect">
            <a:avLst/>
          </a:prstGeom>
        </p:spPr>
      </p:pic>
      <p:pic>
        <p:nvPicPr>
          <p:cNvPr id="9" name="Picture 8">
            <a:extLst>
              <a:ext uri="{FF2B5EF4-FFF2-40B4-BE49-F238E27FC236}">
                <a16:creationId xmlns:a16="http://schemas.microsoft.com/office/drawing/2014/main" id="{37013D93-26CB-72E6-7AF2-37668A6026B8}"/>
              </a:ext>
            </a:extLst>
          </p:cNvPr>
          <p:cNvPicPr>
            <a:picLocks noChangeAspect="1"/>
          </p:cNvPicPr>
          <p:nvPr/>
        </p:nvPicPr>
        <p:blipFill>
          <a:blip r:embed="rId5"/>
          <a:stretch>
            <a:fillRect/>
          </a:stretch>
        </p:blipFill>
        <p:spPr>
          <a:xfrm>
            <a:off x="1718435" y="2015156"/>
            <a:ext cx="2453791" cy="1337022"/>
          </a:xfrm>
          <a:prstGeom prst="rect">
            <a:avLst/>
          </a:prstGeom>
        </p:spPr>
      </p:pic>
      <p:pic>
        <p:nvPicPr>
          <p:cNvPr id="11" name="Picture 10">
            <a:extLst>
              <a:ext uri="{FF2B5EF4-FFF2-40B4-BE49-F238E27FC236}">
                <a16:creationId xmlns:a16="http://schemas.microsoft.com/office/drawing/2014/main" id="{B6E41EB9-3F38-3316-840E-DBBE983305C4}"/>
              </a:ext>
            </a:extLst>
          </p:cNvPr>
          <p:cNvPicPr>
            <a:picLocks noChangeAspect="1"/>
          </p:cNvPicPr>
          <p:nvPr/>
        </p:nvPicPr>
        <p:blipFill>
          <a:blip r:embed="rId6"/>
          <a:stretch>
            <a:fillRect/>
          </a:stretch>
        </p:blipFill>
        <p:spPr>
          <a:xfrm>
            <a:off x="4265781" y="1982019"/>
            <a:ext cx="2644050" cy="1434975"/>
          </a:xfrm>
          <a:prstGeom prst="rect">
            <a:avLst/>
          </a:prstGeom>
        </p:spPr>
      </p:pic>
      <p:sp>
        <p:nvSpPr>
          <p:cNvPr id="13" name="TextBox 12">
            <a:extLst>
              <a:ext uri="{FF2B5EF4-FFF2-40B4-BE49-F238E27FC236}">
                <a16:creationId xmlns:a16="http://schemas.microsoft.com/office/drawing/2014/main" id="{FB3BC535-27AE-09A3-54B4-48DF5A51B5E0}"/>
              </a:ext>
            </a:extLst>
          </p:cNvPr>
          <p:cNvSpPr txBox="1"/>
          <p:nvPr/>
        </p:nvSpPr>
        <p:spPr>
          <a:xfrm>
            <a:off x="306217" y="3352178"/>
            <a:ext cx="8531565" cy="1815882"/>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From the diagnostic plot correlogram, we can see a significant lag at lag =7 for HC, which means that </a:t>
            </a:r>
            <a:r>
              <a:rPr lang="en-US" b="0" dirty="0" err="1">
                <a:solidFill>
                  <a:schemeClr val="tx1"/>
                </a:solidFill>
                <a:effectLst/>
                <a:latin typeface="Montserrat" panose="00000500000000000000" pitchFamily="2" charset="0"/>
              </a:rPr>
              <a:t>varmax</a:t>
            </a:r>
            <a:r>
              <a:rPr lang="en-US" b="0" dirty="0">
                <a:solidFill>
                  <a:schemeClr val="tx1"/>
                </a:solidFill>
                <a:effectLst/>
                <a:latin typeface="Montserrat" panose="00000500000000000000" pitchFamily="2" charset="0"/>
              </a:rPr>
              <a:t> is not able to capture a form of weekly seasonal pattern. Significant lag at lag=2 for NO2 and HC is also observed.</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The p-value for all gases [0.92, 0.90, 0.73, 0.77] are above the significance level of 0.05 for the </a:t>
            </a:r>
            <a:r>
              <a:rPr lang="en-US" b="0" dirty="0" err="1">
                <a:solidFill>
                  <a:schemeClr val="tx1"/>
                </a:solidFill>
                <a:effectLst/>
                <a:latin typeface="Montserrat" panose="00000500000000000000" pitchFamily="2" charset="0"/>
              </a:rPr>
              <a:t>Ljung</a:t>
            </a:r>
            <a:r>
              <a:rPr lang="en-US" b="0" dirty="0">
                <a:solidFill>
                  <a:schemeClr val="tx1"/>
                </a:solidFill>
                <a:effectLst/>
                <a:latin typeface="Montserrat" panose="00000500000000000000" pitchFamily="2" charset="0"/>
              </a:rPr>
              <a:t> Box test, hence we would fail to reject the null hypothesis of independently distributed residuals. This confirms that our model </a:t>
            </a:r>
            <a:r>
              <a:rPr lang="en-US" b="0" dirty="0" err="1">
                <a:solidFill>
                  <a:schemeClr val="tx1"/>
                </a:solidFill>
                <a:effectLst/>
                <a:latin typeface="Montserrat" panose="00000500000000000000" pitchFamily="2" charset="0"/>
              </a:rPr>
              <a:t>doesnt</a:t>
            </a:r>
            <a:r>
              <a:rPr lang="en-US" b="0" dirty="0">
                <a:solidFill>
                  <a:schemeClr val="tx1"/>
                </a:solidFill>
                <a:effectLst/>
                <a:latin typeface="Montserrat" panose="00000500000000000000" pitchFamily="2" charset="0"/>
              </a:rPr>
              <a:t> have residuals with significant autocorrelation. This suggests that </a:t>
            </a:r>
            <a:r>
              <a:rPr lang="en-US" b="0" dirty="0" err="1">
                <a:solidFill>
                  <a:schemeClr val="tx1"/>
                </a:solidFill>
                <a:effectLst/>
                <a:latin typeface="Montserrat" panose="00000500000000000000" pitchFamily="2" charset="0"/>
              </a:rPr>
              <a:t>varmax</a:t>
            </a:r>
            <a:r>
              <a:rPr lang="en-US" b="0" dirty="0">
                <a:solidFill>
                  <a:schemeClr val="tx1"/>
                </a:solidFill>
                <a:effectLst/>
                <a:latin typeface="Montserrat" panose="00000500000000000000" pitchFamily="2" charset="0"/>
              </a:rPr>
              <a:t> is a decent fit.</a:t>
            </a:r>
            <a:br>
              <a:rPr lang="en-US" b="0" dirty="0">
                <a:solidFill>
                  <a:schemeClr val="tx1"/>
                </a:solidFill>
                <a:effectLst/>
                <a:latin typeface="Montserrat" panose="00000500000000000000" pitchFamily="2" charset="0"/>
              </a:rPr>
            </a:br>
            <a:endParaRPr lang="en-US" b="0" dirty="0">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94240973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latin typeface="Montserrat" panose="00000500000000000000" pitchFamily="2" charset="0"/>
              </a:rPr>
              <a:t>VARMAX</a:t>
            </a:r>
          </a:p>
        </p:txBody>
      </p:sp>
      <p:pic>
        <p:nvPicPr>
          <p:cNvPr id="4" name="Picture 3">
            <a:extLst>
              <a:ext uri="{FF2B5EF4-FFF2-40B4-BE49-F238E27FC236}">
                <a16:creationId xmlns:a16="http://schemas.microsoft.com/office/drawing/2014/main" id="{A2282C9B-92CF-4362-D1A6-BF5FD140F411}"/>
              </a:ext>
            </a:extLst>
          </p:cNvPr>
          <p:cNvPicPr>
            <a:picLocks noChangeAspect="1"/>
          </p:cNvPicPr>
          <p:nvPr/>
        </p:nvPicPr>
        <p:blipFill>
          <a:blip r:embed="rId3"/>
          <a:stretch>
            <a:fillRect/>
          </a:stretch>
        </p:blipFill>
        <p:spPr>
          <a:xfrm>
            <a:off x="4933362" y="322805"/>
            <a:ext cx="4210638" cy="3029373"/>
          </a:xfrm>
          <a:prstGeom prst="rect">
            <a:avLst/>
          </a:prstGeom>
        </p:spPr>
      </p:pic>
      <p:sp>
        <p:nvSpPr>
          <p:cNvPr id="6" name="TextBox 5">
            <a:extLst>
              <a:ext uri="{FF2B5EF4-FFF2-40B4-BE49-F238E27FC236}">
                <a16:creationId xmlns:a16="http://schemas.microsoft.com/office/drawing/2014/main" id="{36B3CDBE-6220-456B-6D1E-737D0FA5AC06}"/>
              </a:ext>
            </a:extLst>
          </p:cNvPr>
          <p:cNvSpPr txBox="1"/>
          <p:nvPr/>
        </p:nvSpPr>
        <p:spPr>
          <a:xfrm>
            <a:off x="67235" y="423641"/>
            <a:ext cx="4652682" cy="4185761"/>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The presence of exogenous variables helped the model tremendously in terms of both train and CV </a:t>
            </a:r>
            <a:r>
              <a:rPr lang="en-US" b="0" dirty="0" err="1">
                <a:solidFill>
                  <a:schemeClr val="tx1"/>
                </a:solidFill>
                <a:effectLst/>
                <a:latin typeface="Montserrat" panose="00000500000000000000" pitchFamily="2" charset="0"/>
              </a:rPr>
              <a:t>rmses</a:t>
            </a:r>
            <a:r>
              <a:rPr lang="en-US" b="0" dirty="0">
                <a:solidFill>
                  <a:schemeClr val="tx1"/>
                </a:solidFill>
                <a:effectLst/>
                <a:latin typeface="Montserrat" panose="00000500000000000000" pitchFamily="2" charset="0"/>
              </a:rPr>
              <a:t> for all gases, it has reduced the variance as well. Exogenous regressors has reduced overfitting as seen from the smaller gap between average train &amp; cv </a:t>
            </a:r>
            <a:r>
              <a:rPr lang="en-US" b="0" dirty="0" err="1">
                <a:solidFill>
                  <a:schemeClr val="tx1"/>
                </a:solidFill>
                <a:effectLst/>
                <a:latin typeface="Montserrat" panose="00000500000000000000" pitchFamily="2" charset="0"/>
              </a:rPr>
              <a:t>rmse</a:t>
            </a:r>
            <a:r>
              <a:rPr lang="en-US" b="0" dirty="0">
                <a:solidFill>
                  <a:schemeClr val="tx1"/>
                </a:solidFill>
                <a:effectLst/>
                <a:latin typeface="Montserrat" panose="00000500000000000000" pitchFamily="2" charset="0"/>
              </a:rPr>
              <a:t> scores. VARMAX has also provided improved forecasts for O3, as seen from average lower CV </a:t>
            </a:r>
            <a:r>
              <a:rPr lang="en-US" b="0" dirty="0" err="1">
                <a:solidFill>
                  <a:schemeClr val="tx1"/>
                </a:solidFill>
                <a:effectLst/>
                <a:latin typeface="Montserrat" panose="00000500000000000000" pitchFamily="2" charset="0"/>
              </a:rPr>
              <a:t>rmse</a:t>
            </a:r>
            <a:r>
              <a:rPr lang="en-US" b="0" dirty="0">
                <a:solidFill>
                  <a:schemeClr val="tx1"/>
                </a:solidFill>
                <a:effectLst/>
                <a:latin typeface="Montserrat" panose="00000500000000000000" pitchFamily="2" charset="0"/>
              </a:rPr>
              <a:t> (186) of among all models. We even observed average CV </a:t>
            </a:r>
            <a:r>
              <a:rPr lang="en-US" b="0" dirty="0" err="1">
                <a:solidFill>
                  <a:schemeClr val="tx1"/>
                </a:solidFill>
                <a:effectLst/>
                <a:latin typeface="Montserrat" panose="00000500000000000000" pitchFamily="2" charset="0"/>
              </a:rPr>
              <a:t>rmse</a:t>
            </a:r>
            <a:r>
              <a:rPr lang="en-US" b="0" dirty="0">
                <a:solidFill>
                  <a:schemeClr val="tx1"/>
                </a:solidFill>
                <a:effectLst/>
                <a:latin typeface="Montserrat" panose="00000500000000000000" pitchFamily="2" charset="0"/>
              </a:rPr>
              <a:t> of below 100, for gases like CO (88). </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Average CV </a:t>
            </a:r>
            <a:r>
              <a:rPr lang="en-US" b="0" dirty="0" err="1">
                <a:solidFill>
                  <a:schemeClr val="tx1"/>
                </a:solidFill>
                <a:effectLst/>
                <a:latin typeface="Montserrat" panose="00000500000000000000" pitchFamily="2" charset="0"/>
              </a:rPr>
              <a:t>rmse</a:t>
            </a:r>
            <a:r>
              <a:rPr lang="en-US" b="0" dirty="0">
                <a:solidFill>
                  <a:schemeClr val="tx1"/>
                </a:solidFill>
                <a:effectLst/>
                <a:latin typeface="Montserrat" panose="00000500000000000000" pitchFamily="2" charset="0"/>
              </a:rPr>
              <a:t> of 133 for VARMAX for all gases.</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Moreover, for O3, the standard deviation has reduced as compared to VARMA. This is a good thing.</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Overall, VARMAX provides robust forecasts, possessing low variance. As well as having excellent CV RMSE.</a:t>
            </a:r>
          </a:p>
        </p:txBody>
      </p:sp>
    </p:spTree>
    <p:extLst>
      <p:ext uri="{BB962C8B-B14F-4D97-AF65-F5344CB8AC3E}">
        <p14:creationId xmlns:p14="http://schemas.microsoft.com/office/powerpoint/2010/main" val="121941523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latin typeface="Montserrat" panose="00000500000000000000" pitchFamily="2" charset="0"/>
              </a:rPr>
              <a:t>VARMAX</a:t>
            </a:r>
          </a:p>
        </p:txBody>
      </p:sp>
      <p:pic>
        <p:nvPicPr>
          <p:cNvPr id="3" name="Picture 2">
            <a:extLst>
              <a:ext uri="{FF2B5EF4-FFF2-40B4-BE49-F238E27FC236}">
                <a16:creationId xmlns:a16="http://schemas.microsoft.com/office/drawing/2014/main" id="{D341326F-AFEA-96AE-B5AF-A970CF0A929D}"/>
              </a:ext>
            </a:extLst>
          </p:cNvPr>
          <p:cNvPicPr>
            <a:picLocks noChangeAspect="1"/>
          </p:cNvPicPr>
          <p:nvPr/>
        </p:nvPicPr>
        <p:blipFill>
          <a:blip r:embed="rId3"/>
          <a:stretch>
            <a:fillRect/>
          </a:stretch>
        </p:blipFill>
        <p:spPr>
          <a:xfrm>
            <a:off x="1442923" y="-56140"/>
            <a:ext cx="2902398" cy="1681571"/>
          </a:xfrm>
          <a:prstGeom prst="rect">
            <a:avLst/>
          </a:prstGeom>
        </p:spPr>
      </p:pic>
      <p:pic>
        <p:nvPicPr>
          <p:cNvPr id="7" name="Picture 6">
            <a:extLst>
              <a:ext uri="{FF2B5EF4-FFF2-40B4-BE49-F238E27FC236}">
                <a16:creationId xmlns:a16="http://schemas.microsoft.com/office/drawing/2014/main" id="{306FA7B0-3061-5375-657F-0B0F65CE1DA5}"/>
              </a:ext>
            </a:extLst>
          </p:cNvPr>
          <p:cNvPicPr>
            <a:picLocks noChangeAspect="1"/>
          </p:cNvPicPr>
          <p:nvPr/>
        </p:nvPicPr>
        <p:blipFill>
          <a:blip r:embed="rId4"/>
          <a:stretch>
            <a:fillRect/>
          </a:stretch>
        </p:blipFill>
        <p:spPr>
          <a:xfrm>
            <a:off x="4861698" y="-29622"/>
            <a:ext cx="3188560" cy="1848720"/>
          </a:xfrm>
          <a:prstGeom prst="rect">
            <a:avLst/>
          </a:prstGeom>
        </p:spPr>
      </p:pic>
      <p:pic>
        <p:nvPicPr>
          <p:cNvPr id="9" name="Picture 8">
            <a:extLst>
              <a:ext uri="{FF2B5EF4-FFF2-40B4-BE49-F238E27FC236}">
                <a16:creationId xmlns:a16="http://schemas.microsoft.com/office/drawing/2014/main" id="{3444DFE5-211C-BCE4-666D-C00488F59D4E}"/>
              </a:ext>
            </a:extLst>
          </p:cNvPr>
          <p:cNvPicPr>
            <a:picLocks noChangeAspect="1"/>
          </p:cNvPicPr>
          <p:nvPr/>
        </p:nvPicPr>
        <p:blipFill>
          <a:blip r:embed="rId5"/>
          <a:stretch>
            <a:fillRect/>
          </a:stretch>
        </p:blipFill>
        <p:spPr>
          <a:xfrm>
            <a:off x="1518092" y="1636078"/>
            <a:ext cx="3101933" cy="1815995"/>
          </a:xfrm>
          <a:prstGeom prst="rect">
            <a:avLst/>
          </a:prstGeom>
        </p:spPr>
      </p:pic>
      <p:pic>
        <p:nvPicPr>
          <p:cNvPr id="11" name="Picture 10">
            <a:extLst>
              <a:ext uri="{FF2B5EF4-FFF2-40B4-BE49-F238E27FC236}">
                <a16:creationId xmlns:a16="http://schemas.microsoft.com/office/drawing/2014/main" id="{17C998EF-767F-2F3C-5717-30E3B1925DF7}"/>
              </a:ext>
            </a:extLst>
          </p:cNvPr>
          <p:cNvPicPr>
            <a:picLocks noChangeAspect="1"/>
          </p:cNvPicPr>
          <p:nvPr/>
        </p:nvPicPr>
        <p:blipFill>
          <a:blip r:embed="rId6"/>
          <a:stretch>
            <a:fillRect/>
          </a:stretch>
        </p:blipFill>
        <p:spPr>
          <a:xfrm>
            <a:off x="4950105" y="1696542"/>
            <a:ext cx="3188560" cy="1865129"/>
          </a:xfrm>
          <a:prstGeom prst="rect">
            <a:avLst/>
          </a:prstGeom>
        </p:spPr>
      </p:pic>
      <p:sp>
        <p:nvSpPr>
          <p:cNvPr id="13" name="TextBox 12">
            <a:extLst>
              <a:ext uri="{FF2B5EF4-FFF2-40B4-BE49-F238E27FC236}">
                <a16:creationId xmlns:a16="http://schemas.microsoft.com/office/drawing/2014/main" id="{BCF27AFB-1DB0-FE85-7739-75E6D868AA4D}"/>
              </a:ext>
            </a:extLst>
          </p:cNvPr>
          <p:cNvSpPr txBox="1"/>
          <p:nvPr/>
        </p:nvSpPr>
        <p:spPr>
          <a:xfrm>
            <a:off x="245889" y="3317119"/>
            <a:ext cx="8198864" cy="1600438"/>
          </a:xfrm>
          <a:prstGeom prst="rect">
            <a:avLst/>
          </a:prstGeom>
          <a:noFill/>
        </p:spPr>
        <p:txBody>
          <a:bodyPr wrap="square">
            <a:spAutoFit/>
          </a:bodyPr>
          <a:lstStyle/>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From the diagnostic plot correlogram, there seems to also be a significant lag at lag = 7 for HC and No2. VARMAX is not able to capture some form of weekly seasonality, similar to VARMA.</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The p-value for all gases [0.70, 0.89, 0.80, 0.91 ] are above the significance level of 0.05 for the </a:t>
            </a:r>
            <a:r>
              <a:rPr lang="en-US" b="0" dirty="0" err="1">
                <a:solidFill>
                  <a:schemeClr val="tx1"/>
                </a:solidFill>
                <a:effectLst/>
                <a:latin typeface="Montserrat" panose="00000500000000000000" pitchFamily="2" charset="0"/>
              </a:rPr>
              <a:t>Ljung</a:t>
            </a:r>
            <a:r>
              <a:rPr lang="en-US" b="0" dirty="0">
                <a:solidFill>
                  <a:schemeClr val="tx1"/>
                </a:solidFill>
                <a:effectLst/>
                <a:latin typeface="Montserrat" panose="00000500000000000000" pitchFamily="2" charset="0"/>
              </a:rPr>
              <a:t> Box test, hence we would fail to reject the null hypothesis of independently distributed residuals. This confirms that our model </a:t>
            </a:r>
            <a:r>
              <a:rPr lang="en-US" b="0" dirty="0" err="1">
                <a:solidFill>
                  <a:schemeClr val="tx1"/>
                </a:solidFill>
                <a:effectLst/>
                <a:latin typeface="Montserrat" panose="00000500000000000000" pitchFamily="2" charset="0"/>
              </a:rPr>
              <a:t>doesnt</a:t>
            </a:r>
            <a:r>
              <a:rPr lang="en-US" b="0" dirty="0">
                <a:solidFill>
                  <a:schemeClr val="tx1"/>
                </a:solidFill>
                <a:effectLst/>
                <a:latin typeface="Montserrat" panose="00000500000000000000" pitchFamily="2" charset="0"/>
              </a:rPr>
              <a:t> have residuals with significant autocorrelation. This suggests that </a:t>
            </a:r>
            <a:r>
              <a:rPr lang="en-US" b="0" dirty="0" err="1">
                <a:solidFill>
                  <a:schemeClr val="tx1"/>
                </a:solidFill>
                <a:effectLst/>
                <a:latin typeface="Montserrat" panose="00000500000000000000" pitchFamily="2" charset="0"/>
              </a:rPr>
              <a:t>varmax</a:t>
            </a:r>
            <a:r>
              <a:rPr lang="en-US" b="0" dirty="0">
                <a:solidFill>
                  <a:schemeClr val="tx1"/>
                </a:solidFill>
                <a:effectLst/>
                <a:latin typeface="Montserrat" panose="00000500000000000000" pitchFamily="2" charset="0"/>
              </a:rPr>
              <a:t> is a decent fit.</a:t>
            </a:r>
          </a:p>
        </p:txBody>
      </p:sp>
    </p:spTree>
    <p:extLst>
      <p:ext uri="{BB962C8B-B14F-4D97-AF65-F5344CB8AC3E}">
        <p14:creationId xmlns:p14="http://schemas.microsoft.com/office/powerpoint/2010/main" val="252860929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latin typeface="Montserrat" panose="00000500000000000000" pitchFamily="2" charset="0"/>
              </a:rPr>
              <a:t>Final Evaluation</a:t>
            </a:r>
          </a:p>
        </p:txBody>
      </p:sp>
      <p:sp>
        <p:nvSpPr>
          <p:cNvPr id="13" name="TextBox 12">
            <a:extLst>
              <a:ext uri="{FF2B5EF4-FFF2-40B4-BE49-F238E27FC236}">
                <a16:creationId xmlns:a16="http://schemas.microsoft.com/office/drawing/2014/main" id="{BCF27AFB-1DB0-FE85-7739-75E6D868AA4D}"/>
              </a:ext>
            </a:extLst>
          </p:cNvPr>
          <p:cNvSpPr txBox="1"/>
          <p:nvPr/>
        </p:nvSpPr>
        <p:spPr>
          <a:xfrm>
            <a:off x="268941" y="340037"/>
            <a:ext cx="8014448" cy="3416320"/>
          </a:xfrm>
          <a:prstGeom prst="rect">
            <a:avLst/>
          </a:prstGeom>
          <a:noFill/>
        </p:spPr>
        <p:txBody>
          <a:bodyPr wrap="square">
            <a:spAutoFit/>
          </a:bodyPr>
          <a:lstStyle/>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Comparing the univariate models, ARIMA (ARIMA/ARIMAX) related models completely outperform smoothing models in terms of train and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for all gases. Exponential smoothing model also overfits more. High standard deviations for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across most gases suggest that HWES is not able to produce consistent results, hence an unstable model. Hence, Exponential Smoothing models are out of the question.</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3. Among other univariate models, SARIMAX and </a:t>
            </a:r>
            <a:r>
              <a:rPr lang="en-US" sz="1200" b="0" dirty="0" err="1">
                <a:solidFill>
                  <a:schemeClr val="tx1"/>
                </a:solidFill>
                <a:effectLst/>
                <a:latin typeface="Montserrat" panose="00000500000000000000" pitchFamily="2" charset="0"/>
              </a:rPr>
              <a:t>UnobservedComponents</a:t>
            </a:r>
            <a:r>
              <a:rPr lang="en-US" sz="1200" b="0" dirty="0">
                <a:solidFill>
                  <a:schemeClr val="tx1"/>
                </a:solidFill>
                <a:effectLst/>
                <a:latin typeface="Montserrat" panose="00000500000000000000" pitchFamily="2" charset="0"/>
              </a:rPr>
              <a:t> does not perform very well on first sight, this is because we have not properly optimized all the important hyperparameters. There are also plenty of hyperparameters for us to tune, hence this means there is still much room for improvement.</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SARIMA performs the best for O3 with average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of 190, while ARIMAX performs the best for NO2 (average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of 132). Lastly, ARIMA outperforms all univariate models for CO (average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of 121) and HC (average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of 115).</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However recall that through the </a:t>
            </a:r>
            <a:r>
              <a:rPr lang="en-US" sz="1200" b="0" dirty="0" err="1">
                <a:solidFill>
                  <a:schemeClr val="tx1"/>
                </a:solidFill>
                <a:effectLst/>
                <a:latin typeface="Montserrat" panose="00000500000000000000" pitchFamily="2" charset="0"/>
              </a:rPr>
              <a:t>Bruesch</a:t>
            </a:r>
            <a:r>
              <a:rPr lang="en-US" sz="1200" b="0" dirty="0">
                <a:solidFill>
                  <a:schemeClr val="tx1"/>
                </a:solidFill>
                <a:effectLst/>
                <a:latin typeface="Montserrat" panose="00000500000000000000" pitchFamily="2" charset="0"/>
              </a:rPr>
              <a:t> Godfrey test we conducted, we have concluded that for ARIMA and ARIMAX was not able to capture weekly seasonality, and there was sufficient evidence to conclude there exists autocorrelation among the residuals at some order up to lag p. Hence we are still unsure which model would be the most optimal in terms of performance and good fit. Let's move on to multivariate models.</a:t>
            </a:r>
          </a:p>
          <a:p>
            <a:pPr marL="285750" indent="-285750">
              <a:buFont typeface="Arial" panose="020B0604020202020204" pitchFamily="34" charset="0"/>
              <a:buChar char="•"/>
            </a:pPr>
            <a:endParaRPr lang="en-US" sz="1200" b="0" dirty="0">
              <a:solidFill>
                <a:schemeClr val="tx1"/>
              </a:solidFill>
              <a:effectLst/>
              <a:latin typeface="Montserrat" panose="00000500000000000000" pitchFamily="2" charset="0"/>
            </a:endParaRPr>
          </a:p>
        </p:txBody>
      </p:sp>
      <p:pic>
        <p:nvPicPr>
          <p:cNvPr id="2" name="Picture 1">
            <a:extLst>
              <a:ext uri="{FF2B5EF4-FFF2-40B4-BE49-F238E27FC236}">
                <a16:creationId xmlns:a16="http://schemas.microsoft.com/office/drawing/2014/main" id="{207E3F97-4A5C-1ABB-0FF5-D0FE3D2BD0B7}"/>
              </a:ext>
            </a:extLst>
          </p:cNvPr>
          <p:cNvPicPr>
            <a:picLocks noChangeAspect="1"/>
          </p:cNvPicPr>
          <p:nvPr/>
        </p:nvPicPr>
        <p:blipFill>
          <a:blip r:embed="rId3"/>
          <a:stretch>
            <a:fillRect/>
          </a:stretch>
        </p:blipFill>
        <p:spPr>
          <a:xfrm>
            <a:off x="3941327" y="3297586"/>
            <a:ext cx="3973227" cy="1845914"/>
          </a:xfrm>
          <a:prstGeom prst="rect">
            <a:avLst/>
          </a:prstGeom>
        </p:spPr>
      </p:pic>
    </p:spTree>
    <p:extLst>
      <p:ext uri="{BB962C8B-B14F-4D97-AF65-F5344CB8AC3E}">
        <p14:creationId xmlns:p14="http://schemas.microsoft.com/office/powerpoint/2010/main" val="2882466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latin typeface="Montserrat" panose="00000500000000000000" pitchFamily="2" charset="0"/>
              </a:rPr>
              <a:t>Final Evaluation</a:t>
            </a:r>
          </a:p>
        </p:txBody>
      </p:sp>
      <p:sp>
        <p:nvSpPr>
          <p:cNvPr id="13" name="TextBox 12">
            <a:extLst>
              <a:ext uri="{FF2B5EF4-FFF2-40B4-BE49-F238E27FC236}">
                <a16:creationId xmlns:a16="http://schemas.microsoft.com/office/drawing/2014/main" id="{BCF27AFB-1DB0-FE85-7739-75E6D868AA4D}"/>
              </a:ext>
            </a:extLst>
          </p:cNvPr>
          <p:cNvSpPr txBox="1"/>
          <p:nvPr/>
        </p:nvSpPr>
        <p:spPr>
          <a:xfrm>
            <a:off x="53787" y="340037"/>
            <a:ext cx="8944215" cy="1938992"/>
          </a:xfrm>
          <a:prstGeom prst="rect">
            <a:avLst/>
          </a:prstGeom>
          <a:noFill/>
        </p:spPr>
        <p:txBody>
          <a:bodyPr wrap="square">
            <a:spAutoFit/>
          </a:bodyPr>
          <a:lstStyle/>
          <a:p>
            <a:r>
              <a:rPr lang="en-US" sz="1200" b="1" dirty="0">
                <a:solidFill>
                  <a:schemeClr val="tx1"/>
                </a:solidFill>
                <a:effectLst/>
                <a:latin typeface="Montserrat" panose="00000500000000000000" pitchFamily="2" charset="0"/>
              </a:rPr>
              <a:t>Multivariate Modelling:</a:t>
            </a:r>
            <a:endParaRPr lang="en-US" sz="1200" b="0" dirty="0">
              <a:solidFill>
                <a:schemeClr val="tx1"/>
              </a:solidFill>
              <a:effectLst/>
              <a:latin typeface="Montserrat" panose="00000500000000000000" pitchFamily="2" charset="0"/>
            </a:endParaRP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1. We immediately notice that VARMAX outperforms every model given its low train and cross validated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for all gases. We also conclude that VARMAX does not severely overfit, possessing low variance, given its small gap and deviation between cv and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scores. It also outperforms VARMA. Moreover, the standard deviations for CV RMSE is also lesser for each iteration, suggest that VARMAX is able to produce consistent results</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Furthermore, for VARMAX there is evidence to conclude that that there is no significant autocorrelation in the residuals for all the gas from the statistical tests, suggest good fit. Hence, with low bias, and variance, along with good fit, multivariate models are a good candidate.</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We also can conclude that exogenous regressors are helpful for improving multivariate models.</a:t>
            </a:r>
          </a:p>
          <a:p>
            <a:pPr marL="285750" indent="-285750">
              <a:buFont typeface="Arial" panose="020B0604020202020204" pitchFamily="34" charset="0"/>
              <a:buChar char="•"/>
            </a:pPr>
            <a:endParaRPr lang="en-US" sz="1200" b="0" dirty="0">
              <a:solidFill>
                <a:schemeClr val="tx1"/>
              </a:solidFill>
              <a:effectLst/>
              <a:latin typeface="Montserrat" panose="00000500000000000000" pitchFamily="2" charset="0"/>
            </a:endParaRPr>
          </a:p>
        </p:txBody>
      </p:sp>
      <p:pic>
        <p:nvPicPr>
          <p:cNvPr id="3" name="Picture 2">
            <a:extLst>
              <a:ext uri="{FF2B5EF4-FFF2-40B4-BE49-F238E27FC236}">
                <a16:creationId xmlns:a16="http://schemas.microsoft.com/office/drawing/2014/main" id="{097A53B4-E1EA-9640-7F1D-A0EBB0F60968}"/>
              </a:ext>
            </a:extLst>
          </p:cNvPr>
          <p:cNvPicPr>
            <a:picLocks noChangeAspect="1"/>
          </p:cNvPicPr>
          <p:nvPr/>
        </p:nvPicPr>
        <p:blipFill>
          <a:blip r:embed="rId3"/>
          <a:stretch>
            <a:fillRect/>
          </a:stretch>
        </p:blipFill>
        <p:spPr>
          <a:xfrm>
            <a:off x="1221761" y="2069807"/>
            <a:ext cx="6615953" cy="3073693"/>
          </a:xfrm>
          <a:prstGeom prst="rect">
            <a:avLst/>
          </a:prstGeom>
        </p:spPr>
      </p:pic>
    </p:spTree>
    <p:extLst>
      <p:ext uri="{BB962C8B-B14F-4D97-AF65-F5344CB8AC3E}">
        <p14:creationId xmlns:p14="http://schemas.microsoft.com/office/powerpoint/2010/main" val="421616699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marL="285750" indent="-285750" algn="l">
              <a:buFont typeface="Arial" panose="020B0604020202020204" pitchFamily="34" charset="0"/>
              <a:buChar char="•"/>
            </a:pPr>
            <a:r>
              <a:rPr lang="en-US" sz="1400" b="1" dirty="0">
                <a:solidFill>
                  <a:schemeClr val="tx1"/>
                </a:solidFill>
                <a:effectLst/>
                <a:latin typeface="Montserrat" panose="00000500000000000000" pitchFamily="2" charset="0"/>
              </a:rPr>
              <a:t>Shortlisted models:</a:t>
            </a:r>
            <a:endParaRPr lang="en-US" sz="1400" b="0" dirty="0">
              <a:solidFill>
                <a:schemeClr val="tx1"/>
              </a:solidFill>
              <a:effectLst/>
              <a:latin typeface="Montserrat" panose="00000500000000000000" pitchFamily="2" charset="0"/>
            </a:endParaRPr>
          </a:p>
        </p:txBody>
      </p:sp>
      <p:sp>
        <p:nvSpPr>
          <p:cNvPr id="13" name="TextBox 12">
            <a:extLst>
              <a:ext uri="{FF2B5EF4-FFF2-40B4-BE49-F238E27FC236}">
                <a16:creationId xmlns:a16="http://schemas.microsoft.com/office/drawing/2014/main" id="{BCF27AFB-1DB0-FE85-7739-75E6D868AA4D}"/>
              </a:ext>
            </a:extLst>
          </p:cNvPr>
          <p:cNvSpPr txBox="1"/>
          <p:nvPr/>
        </p:nvSpPr>
        <p:spPr>
          <a:xfrm>
            <a:off x="53787" y="340037"/>
            <a:ext cx="8944215" cy="4955203"/>
          </a:xfrm>
          <a:prstGeom prst="rect">
            <a:avLst/>
          </a:prstGeom>
          <a:noFill/>
        </p:spPr>
        <p:txBody>
          <a:bodyPr wrap="square">
            <a:spAutoFit/>
          </a:bodyPr>
          <a:lstStyle/>
          <a:p>
            <a:pPr marL="285750" indent="-285750">
              <a:buFont typeface="Arial" panose="020B0604020202020204" pitchFamily="34" charset="0"/>
              <a:buChar char="•"/>
            </a:pPr>
            <a:r>
              <a:rPr lang="en-US" sz="1600" b="0" dirty="0">
                <a:solidFill>
                  <a:schemeClr val="tx1"/>
                </a:solidFill>
                <a:effectLst/>
                <a:latin typeface="Montserrat" panose="00000500000000000000" pitchFamily="2" charset="0"/>
              </a:rPr>
              <a:t>When we were performing model selection, we want to shortlist a few model categories, that are SARIMA,SARIMAX, VARMAX and lastly </a:t>
            </a:r>
            <a:r>
              <a:rPr lang="en-US" sz="1600" b="0" dirty="0" err="1">
                <a:solidFill>
                  <a:schemeClr val="tx1"/>
                </a:solidFill>
                <a:effectLst/>
                <a:latin typeface="Montserrat" panose="00000500000000000000" pitchFamily="2" charset="0"/>
              </a:rPr>
              <a:t>UnobservedComponents</a:t>
            </a:r>
            <a:r>
              <a:rPr lang="en-US" sz="1600" b="0" dirty="0">
                <a:solidFill>
                  <a:schemeClr val="tx1"/>
                </a:solidFill>
                <a:effectLst/>
                <a:latin typeface="Montserrat" panose="00000500000000000000" pitchFamily="2" charset="0"/>
              </a:rPr>
              <a:t>. </a:t>
            </a:r>
          </a:p>
          <a:p>
            <a:pPr marL="285750" indent="-285750">
              <a:buFont typeface="Arial" panose="020B0604020202020204" pitchFamily="34" charset="0"/>
              <a:buChar char="•"/>
            </a:pPr>
            <a:r>
              <a:rPr lang="en-US" sz="1600" b="0" dirty="0">
                <a:solidFill>
                  <a:schemeClr val="tx1"/>
                </a:solidFill>
                <a:effectLst/>
                <a:latin typeface="Montserrat" panose="00000500000000000000" pitchFamily="2" charset="0"/>
              </a:rPr>
              <a:t>- We will perform grid search with expanding window cross validation to try and maximize its potential</a:t>
            </a:r>
          </a:p>
          <a:p>
            <a:r>
              <a:rPr lang="en-US" sz="1600" b="1" dirty="0">
                <a:solidFill>
                  <a:schemeClr val="tx1"/>
                </a:solidFill>
                <a:effectLst/>
                <a:latin typeface="Montserrat" panose="00000500000000000000" pitchFamily="2" charset="0"/>
              </a:rPr>
              <a:t>Why will I not continue to improve other models?</a:t>
            </a:r>
            <a:endParaRPr lang="en-US" sz="1600" b="0" dirty="0">
              <a:solidFill>
                <a:schemeClr val="tx1"/>
              </a:solidFill>
              <a:effectLst/>
              <a:latin typeface="Montserrat" panose="00000500000000000000" pitchFamily="2" charset="0"/>
            </a:endParaRPr>
          </a:p>
          <a:p>
            <a:pPr marL="285750" indent="-285750">
              <a:buFont typeface="Arial" panose="020B0604020202020204" pitchFamily="34" charset="0"/>
              <a:buChar char="•"/>
            </a:pPr>
            <a:r>
              <a:rPr lang="en-US" sz="1600" b="0" dirty="0">
                <a:solidFill>
                  <a:schemeClr val="tx1"/>
                </a:solidFill>
                <a:effectLst/>
                <a:latin typeface="Montserrat" panose="00000500000000000000" pitchFamily="2" charset="0"/>
              </a:rPr>
              <a:t>- I chose not to tune Exponential Smoothing because they may not be robust to predicting for outlier values</a:t>
            </a:r>
          </a:p>
          <a:p>
            <a:pPr marL="285750" indent="-285750">
              <a:buFont typeface="Arial" panose="020B0604020202020204" pitchFamily="34" charset="0"/>
              <a:buChar char="•"/>
            </a:pPr>
            <a:r>
              <a:rPr lang="en-US" sz="1600" b="0" dirty="0">
                <a:solidFill>
                  <a:schemeClr val="tx1"/>
                </a:solidFill>
                <a:effectLst/>
                <a:latin typeface="Montserrat" panose="00000500000000000000" pitchFamily="2" charset="0"/>
              </a:rPr>
              <a:t>- For VARMA, VARMAX outperforms VARMA hence, we will just use VARMAX to tune.</a:t>
            </a:r>
          </a:p>
          <a:p>
            <a:pPr marL="285750" indent="-285750">
              <a:buFont typeface="Arial" panose="020B0604020202020204" pitchFamily="34" charset="0"/>
              <a:buChar char="•"/>
            </a:pPr>
            <a:r>
              <a:rPr lang="en-US" sz="1600" b="0" dirty="0">
                <a:solidFill>
                  <a:schemeClr val="tx1"/>
                </a:solidFill>
                <a:effectLst/>
                <a:latin typeface="Montserrat" panose="00000500000000000000" pitchFamily="2" charset="0"/>
              </a:rPr>
              <a:t>- For ARIMA, and ARIMAX, we will not further tune them as we observe from the correlogram that they are not able to capture weekly seasonality. Furthermore, models like VARMAX, which is a generalized version of the ARMA model to forecast multiple time series clearly outperforms ARIMA and ARIMAX. Next, the </a:t>
            </a:r>
            <a:r>
              <a:rPr lang="en-US" sz="1600" b="0" dirty="0" err="1">
                <a:solidFill>
                  <a:schemeClr val="tx1"/>
                </a:solidFill>
                <a:effectLst/>
                <a:latin typeface="Montserrat" panose="00000500000000000000" pitchFamily="2" charset="0"/>
              </a:rPr>
              <a:t>breusch</a:t>
            </a:r>
            <a:r>
              <a:rPr lang="en-US" sz="1600" b="0" dirty="0">
                <a:solidFill>
                  <a:schemeClr val="tx1"/>
                </a:solidFill>
                <a:effectLst/>
                <a:latin typeface="Montserrat" panose="00000500000000000000" pitchFamily="2" charset="0"/>
              </a:rPr>
              <a:t> </a:t>
            </a:r>
            <a:r>
              <a:rPr lang="en-US" sz="1600" b="0" dirty="0" err="1">
                <a:solidFill>
                  <a:schemeClr val="tx1"/>
                </a:solidFill>
                <a:effectLst/>
                <a:latin typeface="Montserrat" panose="00000500000000000000" pitchFamily="2" charset="0"/>
              </a:rPr>
              <a:t>godfrey</a:t>
            </a:r>
            <a:r>
              <a:rPr lang="en-US" sz="1600" b="0" dirty="0">
                <a:solidFill>
                  <a:schemeClr val="tx1"/>
                </a:solidFill>
                <a:effectLst/>
                <a:latin typeface="Montserrat" panose="00000500000000000000" pitchFamily="2" charset="0"/>
              </a:rPr>
              <a:t> test we conducted showed that there exists significant correlation for ARIMA and ARIMAX among some order, which is likely due to the significant lag at 7, this suggests not good fit. </a:t>
            </a:r>
          </a:p>
          <a:p>
            <a:pPr marL="285750" indent="-285750">
              <a:buFont typeface="Arial" panose="020B0604020202020204" pitchFamily="34" charset="0"/>
              <a:buChar char="•"/>
            </a:pPr>
            <a:br>
              <a:rPr lang="en-US" sz="1600" b="0" dirty="0">
                <a:solidFill>
                  <a:schemeClr val="tx1"/>
                </a:solidFill>
                <a:effectLst/>
                <a:latin typeface="Montserrat" panose="00000500000000000000" pitchFamily="2" charset="0"/>
              </a:rPr>
            </a:br>
            <a:endParaRPr lang="en-US" sz="1600" b="0" dirty="0">
              <a:solidFill>
                <a:schemeClr val="tx1"/>
              </a:solidFill>
              <a:effectLst/>
              <a:latin typeface="Montserrat" panose="00000500000000000000" pitchFamily="2" charset="0"/>
            </a:endParaRPr>
          </a:p>
          <a:p>
            <a:pPr marL="285750" indent="-285750">
              <a:buFont typeface="Arial" panose="020B0604020202020204" pitchFamily="34" charset="0"/>
              <a:buChar char="•"/>
            </a:pPr>
            <a:endParaRPr lang="en-US" sz="1200" b="0" dirty="0">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16704069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Dataset Info &amp; Prep</a:t>
            </a:r>
            <a:endParaRPr dirty="0"/>
          </a:p>
        </p:txBody>
      </p:sp>
      <p:sp>
        <p:nvSpPr>
          <p:cNvPr id="291" name="Google Shape;291;p43"/>
          <p:cNvSpPr txBox="1">
            <a:spLocks noGrp="1"/>
          </p:cNvSpPr>
          <p:nvPr>
            <p:ph type="subTitle" idx="1"/>
          </p:nvPr>
        </p:nvSpPr>
        <p:spPr>
          <a:xfrm>
            <a:off x="69156" y="783771"/>
            <a:ext cx="4502844"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r>
              <a:rPr lang="en-SG" sz="1400" b="1" dirty="0"/>
              <a:t>Dataset has 1312 rows and 5 columns</a:t>
            </a:r>
          </a:p>
          <a:p>
            <a:pPr marL="285750" lvl="0" indent="-285750" algn="l" rtl="0">
              <a:spcBef>
                <a:spcPts val="0"/>
              </a:spcBef>
              <a:spcAft>
                <a:spcPts val="1200"/>
              </a:spcAft>
              <a:buFont typeface="Arial" panose="020B0604020202020204" pitchFamily="34" charset="0"/>
              <a:buChar char="•"/>
            </a:pPr>
            <a:r>
              <a:rPr lang="en-SG" sz="1400" dirty="0"/>
              <a:t>Dataset ‘Date’ does not follow the conventional pandas datetime format, we need to manually convert the ‘Date’ attribute to pandas datetime object by using </a:t>
            </a:r>
            <a:r>
              <a:rPr lang="en-SG" sz="1400" dirty="0" err="1"/>
              <a:t>pd.to_datetime</a:t>
            </a:r>
            <a:r>
              <a:rPr lang="en-SG" sz="1400" dirty="0"/>
              <a:t>, with the parameter %d/%m/%y.</a:t>
            </a:r>
          </a:p>
          <a:p>
            <a:pPr marL="285750" lvl="0" indent="-285750" algn="l" rtl="0">
              <a:spcBef>
                <a:spcPts val="0"/>
              </a:spcBef>
              <a:spcAft>
                <a:spcPts val="1200"/>
              </a:spcAft>
              <a:buFont typeface="Arial" panose="020B0604020202020204" pitchFamily="34" charset="0"/>
              <a:buChar char="•"/>
            </a:pPr>
            <a:r>
              <a:rPr lang="en-SG" sz="1400" dirty="0"/>
              <a:t>Set datetime to the index, and drop original date column.</a:t>
            </a:r>
          </a:p>
          <a:p>
            <a:pPr marL="285750" lvl="0" indent="-285750" algn="l" rtl="0">
              <a:spcBef>
                <a:spcPts val="0"/>
              </a:spcBef>
              <a:spcAft>
                <a:spcPts val="1200"/>
              </a:spcAft>
              <a:buFont typeface="Arial" panose="020B0604020202020204" pitchFamily="34" charset="0"/>
              <a:buChar char="•"/>
            </a:pPr>
            <a:r>
              <a:rPr lang="en-SG" sz="1400" dirty="0"/>
              <a:t>As specified by a similar dataset under UCI machine learning repo, missing values should be denoted with -200.</a:t>
            </a:r>
          </a:p>
          <a:p>
            <a:pPr marL="285750" lvl="0" indent="-285750" algn="l" rtl="0">
              <a:spcBef>
                <a:spcPts val="0"/>
              </a:spcBef>
              <a:spcAft>
                <a:spcPts val="1200"/>
              </a:spcAft>
              <a:buFont typeface="Arial" panose="020B0604020202020204" pitchFamily="34" charset="0"/>
              <a:buChar char="•"/>
            </a:pPr>
            <a:r>
              <a:rPr lang="en-SG" sz="1400" dirty="0"/>
              <a:t>We have both numerical (Value, T, RH) and categorical attributes (gas)</a:t>
            </a:r>
          </a:p>
          <a:p>
            <a:pPr marL="285750" lvl="0" indent="-285750" algn="l" rtl="0">
              <a:spcBef>
                <a:spcPts val="0"/>
              </a:spcBef>
              <a:spcAft>
                <a:spcPts val="1200"/>
              </a:spcAft>
              <a:buFont typeface="Arial" panose="020B0604020202020204" pitchFamily="34" charset="0"/>
              <a:buChar char="•"/>
            </a:pPr>
            <a:r>
              <a:rPr lang="en-SG" sz="1400" dirty="0"/>
              <a:t>On the right is the data dictionary.</a:t>
            </a:r>
          </a:p>
          <a:p>
            <a:pPr marL="342900" lvl="0" algn="l" rtl="0">
              <a:spcBef>
                <a:spcPts val="0"/>
              </a:spcBef>
              <a:spcAft>
                <a:spcPts val="1200"/>
              </a:spcAft>
              <a:buFont typeface="Arial" panose="020B0604020202020204" pitchFamily="34" charset="0"/>
              <a:buChar char="•"/>
            </a:pPr>
            <a:endParaRPr sz="1400" dirty="0"/>
          </a:p>
        </p:txBody>
      </p:sp>
      <p:pic>
        <p:nvPicPr>
          <p:cNvPr id="4" name="Picture 3">
            <a:extLst>
              <a:ext uri="{FF2B5EF4-FFF2-40B4-BE49-F238E27FC236}">
                <a16:creationId xmlns:a16="http://schemas.microsoft.com/office/drawing/2014/main" id="{D586AFA7-F030-945C-FA7E-BACF7EC5AA2C}"/>
              </a:ext>
            </a:extLst>
          </p:cNvPr>
          <p:cNvPicPr>
            <a:picLocks noChangeAspect="1"/>
          </p:cNvPicPr>
          <p:nvPr/>
        </p:nvPicPr>
        <p:blipFill>
          <a:blip r:embed="rId3"/>
          <a:stretch>
            <a:fillRect/>
          </a:stretch>
        </p:blipFill>
        <p:spPr>
          <a:xfrm>
            <a:off x="4379898" y="1147609"/>
            <a:ext cx="4764101" cy="2848282"/>
          </a:xfrm>
          <a:prstGeom prst="rect">
            <a:avLst/>
          </a:prstGeom>
        </p:spPr>
      </p:pic>
    </p:spTree>
    <p:extLst>
      <p:ext uri="{BB962C8B-B14F-4D97-AF65-F5344CB8AC3E}">
        <p14:creationId xmlns:p14="http://schemas.microsoft.com/office/powerpoint/2010/main" val="32717496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0" dirty="0">
                <a:solidFill>
                  <a:schemeClr val="tx1"/>
                </a:solidFill>
                <a:effectLst/>
                <a:latin typeface="Montserrat" panose="00000500000000000000" pitchFamily="2" charset="0"/>
              </a:rPr>
              <a:t>Hyperparameter tuning</a:t>
            </a:r>
          </a:p>
        </p:txBody>
      </p:sp>
      <p:sp>
        <p:nvSpPr>
          <p:cNvPr id="2" name="TextBox 1">
            <a:extLst>
              <a:ext uri="{FF2B5EF4-FFF2-40B4-BE49-F238E27FC236}">
                <a16:creationId xmlns:a16="http://schemas.microsoft.com/office/drawing/2014/main" id="{B62B4C6A-39FD-8E85-F2FD-637C0E30A7B5}"/>
              </a:ext>
            </a:extLst>
          </p:cNvPr>
          <p:cNvSpPr txBox="1"/>
          <p:nvPr/>
        </p:nvSpPr>
        <p:spPr>
          <a:xfrm>
            <a:off x="145997" y="484094"/>
            <a:ext cx="6277855" cy="1384995"/>
          </a:xfrm>
          <a:prstGeom prst="rect">
            <a:avLst/>
          </a:prstGeom>
          <a:noFill/>
        </p:spPr>
        <p:txBody>
          <a:bodyPr wrap="square" rtlCol="0">
            <a:spAutoFit/>
          </a:bodyPr>
          <a:lstStyle/>
          <a:p>
            <a:pPr marL="285750" indent="-285750">
              <a:buFont typeface="Arial" panose="020B0604020202020204" pitchFamily="34" charset="0"/>
              <a:buChar char="•"/>
            </a:pPr>
            <a:r>
              <a:rPr lang="en-SG" dirty="0">
                <a:solidFill>
                  <a:schemeClr val="tx1"/>
                </a:solidFill>
                <a:latin typeface="Montserrat" panose="00000500000000000000" pitchFamily="2" charset="0"/>
              </a:rPr>
              <a:t>Find best set of parameters to maximize model potential</a:t>
            </a:r>
          </a:p>
          <a:p>
            <a:pPr marL="285750" indent="-285750">
              <a:buFont typeface="Arial" panose="020B0604020202020204" pitchFamily="34" charset="0"/>
              <a:buChar char="•"/>
            </a:pPr>
            <a:r>
              <a:rPr lang="en-US" b="0" dirty="0">
                <a:solidFill>
                  <a:schemeClr val="tx1"/>
                </a:solidFill>
                <a:effectLst/>
                <a:latin typeface="Montserrat" panose="00000500000000000000" pitchFamily="2" charset="0"/>
              </a:rPr>
              <a:t>Use </a:t>
            </a:r>
            <a:r>
              <a:rPr lang="en-US" b="0" dirty="0" err="1">
                <a:solidFill>
                  <a:schemeClr val="tx1"/>
                </a:solidFill>
                <a:effectLst/>
                <a:latin typeface="Montserrat" panose="00000500000000000000" pitchFamily="2" charset="0"/>
              </a:rPr>
              <a:t>gridsearch</a:t>
            </a:r>
            <a:r>
              <a:rPr lang="en-US" b="0" dirty="0">
                <a:solidFill>
                  <a:schemeClr val="tx1"/>
                </a:solidFill>
                <a:effectLst/>
                <a:latin typeface="Montserrat" panose="00000500000000000000" pitchFamily="2" charset="0"/>
              </a:rPr>
              <a:t> with cross validation. We will also perform feature engineering to see if further model improvement can be done.</a:t>
            </a:r>
          </a:p>
          <a:p>
            <a:pPr marL="285750" indent="-285750">
              <a:buFont typeface="Arial" panose="020B0604020202020204" pitchFamily="34" charset="0"/>
              <a:buChar char="•"/>
            </a:pPr>
            <a:r>
              <a:rPr lang="en-US" dirty="0">
                <a:solidFill>
                  <a:schemeClr val="tx1"/>
                </a:solidFill>
                <a:latin typeface="Montserrat" panose="00000500000000000000" pitchFamily="2" charset="0"/>
              </a:rPr>
              <a:t>We will tune SARIMA and SARIMAX from (0,0,0)(0,0,0,0) to (3,0,3)(3,0,3,7)</a:t>
            </a:r>
            <a:endParaRPr lang="en-US" b="0" dirty="0">
              <a:solidFill>
                <a:schemeClr val="tx1"/>
              </a:solidFill>
              <a:effectLst/>
              <a:latin typeface="Montserrat" panose="00000500000000000000" pitchFamily="2" charset="0"/>
            </a:endParaRPr>
          </a:p>
          <a:p>
            <a:pPr marL="285750" indent="-285750">
              <a:buFont typeface="Arial" panose="020B0604020202020204" pitchFamily="34" charset="0"/>
              <a:buChar char="•"/>
            </a:pPr>
            <a:endParaRPr lang="en-SG" dirty="0">
              <a:solidFill>
                <a:schemeClr val="tx1"/>
              </a:solidFill>
              <a:latin typeface="Montserrat" panose="00000500000000000000" pitchFamily="2" charset="0"/>
            </a:endParaRPr>
          </a:p>
        </p:txBody>
      </p:sp>
      <p:pic>
        <p:nvPicPr>
          <p:cNvPr id="4" name="Picture 3">
            <a:extLst>
              <a:ext uri="{FF2B5EF4-FFF2-40B4-BE49-F238E27FC236}">
                <a16:creationId xmlns:a16="http://schemas.microsoft.com/office/drawing/2014/main" id="{20D258A0-EDFA-7C81-BD18-33535BDD5D30}"/>
              </a:ext>
            </a:extLst>
          </p:cNvPr>
          <p:cNvPicPr>
            <a:picLocks noChangeAspect="1"/>
          </p:cNvPicPr>
          <p:nvPr/>
        </p:nvPicPr>
        <p:blipFill>
          <a:blip r:embed="rId3"/>
          <a:stretch>
            <a:fillRect/>
          </a:stretch>
        </p:blipFill>
        <p:spPr>
          <a:xfrm>
            <a:off x="87645" y="2175241"/>
            <a:ext cx="3768862" cy="1438476"/>
          </a:xfrm>
          <a:prstGeom prst="rect">
            <a:avLst/>
          </a:prstGeom>
        </p:spPr>
      </p:pic>
      <p:sp>
        <p:nvSpPr>
          <p:cNvPr id="5" name="TextBox 4">
            <a:extLst>
              <a:ext uri="{FF2B5EF4-FFF2-40B4-BE49-F238E27FC236}">
                <a16:creationId xmlns:a16="http://schemas.microsoft.com/office/drawing/2014/main" id="{403F8D7C-6820-5B16-77DF-ECDE0B85E07A}"/>
              </a:ext>
            </a:extLst>
          </p:cNvPr>
          <p:cNvSpPr txBox="1"/>
          <p:nvPr/>
        </p:nvSpPr>
        <p:spPr>
          <a:xfrm>
            <a:off x="87644" y="1754949"/>
            <a:ext cx="4607301" cy="307777"/>
          </a:xfrm>
          <a:prstGeom prst="rect">
            <a:avLst/>
          </a:prstGeom>
          <a:noFill/>
        </p:spPr>
        <p:txBody>
          <a:bodyPr wrap="square" rtlCol="0">
            <a:spAutoFit/>
          </a:bodyPr>
          <a:lstStyle/>
          <a:p>
            <a:r>
              <a:rPr lang="en-SG" dirty="0"/>
              <a:t>SARIMA Best Parameters</a:t>
            </a:r>
          </a:p>
        </p:txBody>
      </p:sp>
      <p:sp>
        <p:nvSpPr>
          <p:cNvPr id="8" name="TextBox 7">
            <a:extLst>
              <a:ext uri="{FF2B5EF4-FFF2-40B4-BE49-F238E27FC236}">
                <a16:creationId xmlns:a16="http://schemas.microsoft.com/office/drawing/2014/main" id="{20B0FF0D-1B61-1B8D-B112-50A6237E2857}"/>
              </a:ext>
            </a:extLst>
          </p:cNvPr>
          <p:cNvSpPr txBox="1"/>
          <p:nvPr/>
        </p:nvSpPr>
        <p:spPr>
          <a:xfrm>
            <a:off x="5632397" y="1627101"/>
            <a:ext cx="2051637" cy="307777"/>
          </a:xfrm>
          <a:prstGeom prst="rect">
            <a:avLst/>
          </a:prstGeom>
          <a:noFill/>
        </p:spPr>
        <p:txBody>
          <a:bodyPr wrap="square" rtlCol="0">
            <a:spAutoFit/>
          </a:bodyPr>
          <a:lstStyle/>
          <a:p>
            <a:r>
              <a:rPr lang="en-SG" dirty="0"/>
              <a:t>SARIMAX best params</a:t>
            </a:r>
          </a:p>
        </p:txBody>
      </p:sp>
      <p:pic>
        <p:nvPicPr>
          <p:cNvPr id="10" name="Picture 9">
            <a:extLst>
              <a:ext uri="{FF2B5EF4-FFF2-40B4-BE49-F238E27FC236}">
                <a16:creationId xmlns:a16="http://schemas.microsoft.com/office/drawing/2014/main" id="{6136F482-F3BE-081A-467A-5C729B699367}"/>
              </a:ext>
            </a:extLst>
          </p:cNvPr>
          <p:cNvPicPr>
            <a:picLocks noChangeAspect="1"/>
          </p:cNvPicPr>
          <p:nvPr/>
        </p:nvPicPr>
        <p:blipFill>
          <a:blip r:embed="rId4"/>
          <a:stretch>
            <a:fillRect/>
          </a:stretch>
        </p:blipFill>
        <p:spPr>
          <a:xfrm>
            <a:off x="5199291" y="1924996"/>
            <a:ext cx="3550902" cy="1505160"/>
          </a:xfrm>
          <a:prstGeom prst="rect">
            <a:avLst/>
          </a:prstGeom>
        </p:spPr>
      </p:pic>
      <p:sp>
        <p:nvSpPr>
          <p:cNvPr id="11" name="TextBox 10">
            <a:extLst>
              <a:ext uri="{FF2B5EF4-FFF2-40B4-BE49-F238E27FC236}">
                <a16:creationId xmlns:a16="http://schemas.microsoft.com/office/drawing/2014/main" id="{EB68BB4B-E245-1793-360A-07A2728EB9A3}"/>
              </a:ext>
            </a:extLst>
          </p:cNvPr>
          <p:cNvSpPr txBox="1"/>
          <p:nvPr/>
        </p:nvSpPr>
        <p:spPr>
          <a:xfrm>
            <a:off x="145997" y="3711388"/>
            <a:ext cx="3234978" cy="1384995"/>
          </a:xfrm>
          <a:prstGeom prst="rect">
            <a:avLst/>
          </a:prstGeom>
          <a:noFill/>
        </p:spPr>
        <p:txBody>
          <a:bodyPr wrap="square" rtlCol="0">
            <a:spAutoFit/>
          </a:bodyPr>
          <a:lstStyle/>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 SARIMA overfits for CO and O3, given the larger deviated train and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scores. </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 We also note that using the best params after hyperparameter tuning did not help for O3 gas.</a:t>
            </a:r>
          </a:p>
          <a:p>
            <a:pPr marL="285750" indent="-285750">
              <a:buFont typeface="Arial" panose="020B0604020202020204" pitchFamily="34" charset="0"/>
              <a:buChar char="•"/>
            </a:pPr>
            <a:endParaRPr lang="en-SG" sz="1200" dirty="0">
              <a:solidFill>
                <a:schemeClr val="tx1"/>
              </a:solidFill>
              <a:latin typeface="Montserrat" panose="00000500000000000000" pitchFamily="2" charset="0"/>
            </a:endParaRPr>
          </a:p>
        </p:txBody>
      </p:sp>
      <p:sp>
        <p:nvSpPr>
          <p:cNvPr id="14" name="TextBox 13">
            <a:extLst>
              <a:ext uri="{FF2B5EF4-FFF2-40B4-BE49-F238E27FC236}">
                <a16:creationId xmlns:a16="http://schemas.microsoft.com/office/drawing/2014/main" id="{8EB0A071-31A2-DE74-CEBA-A0CFE839B33C}"/>
              </a:ext>
            </a:extLst>
          </p:cNvPr>
          <p:cNvSpPr txBox="1"/>
          <p:nvPr/>
        </p:nvSpPr>
        <p:spPr>
          <a:xfrm>
            <a:off x="4097511" y="3495945"/>
            <a:ext cx="4652682" cy="1015663"/>
          </a:xfrm>
          <a:prstGeom prst="rect">
            <a:avLst/>
          </a:prstGeom>
          <a:noFill/>
        </p:spPr>
        <p:txBody>
          <a:bodyPr wrap="square">
            <a:spAutoFit/>
          </a:bodyPr>
          <a:lstStyle/>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SARIMAX performs the worst for O3, with a average cv </a:t>
            </a:r>
            <a:r>
              <a:rPr lang="en-US" sz="1200" b="0" dirty="0" err="1">
                <a:solidFill>
                  <a:schemeClr val="tx1"/>
                </a:solidFill>
                <a:effectLst/>
                <a:latin typeface="Montserrat" panose="00000500000000000000" pitchFamily="2" charset="0"/>
              </a:rPr>
              <a:t>rmse</a:t>
            </a:r>
            <a:r>
              <a:rPr lang="en-US" sz="1200" b="0" dirty="0">
                <a:solidFill>
                  <a:schemeClr val="tx1"/>
                </a:solidFill>
                <a:effectLst/>
                <a:latin typeface="Montserrat" panose="00000500000000000000" pitchFamily="2" charset="0"/>
              </a:rPr>
              <a:t> of 242. However, SARIMAX performs well for CO HC and NO2. </a:t>
            </a:r>
          </a:p>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 Severely overfits for O3 gas, given the large gap between train and CV </a:t>
            </a:r>
            <a:r>
              <a:rPr lang="en-US" sz="1200" b="0" dirty="0" err="1">
                <a:solidFill>
                  <a:schemeClr val="tx1"/>
                </a:solidFill>
                <a:effectLst/>
                <a:latin typeface="Montserrat" panose="00000500000000000000" pitchFamily="2" charset="0"/>
              </a:rPr>
              <a:t>rmse</a:t>
            </a:r>
            <a:r>
              <a:rPr lang="en-US" sz="1200" dirty="0">
                <a:solidFill>
                  <a:schemeClr val="tx1"/>
                </a:solidFill>
                <a:latin typeface="Montserrat" panose="00000500000000000000" pitchFamily="2" charset="0"/>
              </a:rPr>
              <a:t>.</a:t>
            </a:r>
            <a:endParaRPr lang="en-US" sz="1200" b="0" dirty="0">
              <a:solidFill>
                <a:schemeClr val="tx1"/>
              </a:solidFill>
              <a:effectLst/>
              <a:latin typeface="Montserrat" panose="00000500000000000000" pitchFamily="2" charset="0"/>
            </a:endParaRPr>
          </a:p>
        </p:txBody>
      </p:sp>
    </p:spTree>
    <p:extLst>
      <p:ext uri="{BB962C8B-B14F-4D97-AF65-F5344CB8AC3E}">
        <p14:creationId xmlns:p14="http://schemas.microsoft.com/office/powerpoint/2010/main" val="6699847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232705"/>
            <a:ext cx="8531565" cy="432833"/>
          </a:xfrm>
          <a:prstGeom prst="rect">
            <a:avLst/>
          </a:prstGeom>
        </p:spPr>
        <p:txBody>
          <a:bodyPr spcFirstLastPara="1" wrap="square" lIns="91425" tIns="91425" rIns="91425" bIns="91425" anchor="ctr" anchorCtr="0">
            <a:noAutofit/>
          </a:bodyPr>
          <a:lstStyle/>
          <a:p>
            <a:pPr algn="l"/>
            <a:r>
              <a:rPr lang="en-US" sz="1400" b="1" dirty="0">
                <a:solidFill>
                  <a:schemeClr val="tx1"/>
                </a:solidFill>
                <a:effectLst/>
                <a:latin typeface="Montserrat" panose="00000500000000000000" pitchFamily="2" charset="0"/>
              </a:rPr>
              <a:t>Hyperparameter tuning</a:t>
            </a:r>
          </a:p>
        </p:txBody>
      </p:sp>
      <p:sp>
        <p:nvSpPr>
          <p:cNvPr id="2" name="TextBox 1">
            <a:extLst>
              <a:ext uri="{FF2B5EF4-FFF2-40B4-BE49-F238E27FC236}">
                <a16:creationId xmlns:a16="http://schemas.microsoft.com/office/drawing/2014/main" id="{B62B4C6A-39FD-8E85-F2FD-637C0E30A7B5}"/>
              </a:ext>
            </a:extLst>
          </p:cNvPr>
          <p:cNvSpPr txBox="1"/>
          <p:nvPr/>
        </p:nvSpPr>
        <p:spPr>
          <a:xfrm>
            <a:off x="56908" y="956975"/>
            <a:ext cx="6277855" cy="523220"/>
          </a:xfrm>
          <a:prstGeom prst="rect">
            <a:avLst/>
          </a:prstGeom>
          <a:noFill/>
        </p:spPr>
        <p:txBody>
          <a:bodyPr wrap="square" rtlCol="0">
            <a:spAutoFit/>
          </a:bodyPr>
          <a:lstStyle/>
          <a:p>
            <a:pPr marL="285750" indent="-285750">
              <a:buFont typeface="Arial" panose="020B0604020202020204" pitchFamily="34" charset="0"/>
              <a:buChar char="•"/>
            </a:pPr>
            <a:r>
              <a:rPr lang="en-SG" dirty="0">
                <a:solidFill>
                  <a:schemeClr val="tx1"/>
                </a:solidFill>
                <a:latin typeface="Montserrat" panose="00000500000000000000" pitchFamily="2" charset="0"/>
              </a:rPr>
              <a:t>UCM does not overfit as much as SARIMAX models.</a:t>
            </a:r>
          </a:p>
          <a:p>
            <a:pPr marL="285750" indent="-285750">
              <a:buFont typeface="Arial" panose="020B0604020202020204" pitchFamily="34" charset="0"/>
              <a:buChar char="•"/>
            </a:pPr>
            <a:r>
              <a:rPr lang="en-SG" dirty="0">
                <a:solidFill>
                  <a:schemeClr val="tx1"/>
                </a:solidFill>
                <a:latin typeface="Montserrat" panose="00000500000000000000" pitchFamily="2" charset="0"/>
              </a:rPr>
              <a:t>Tune </a:t>
            </a:r>
            <a:r>
              <a:rPr lang="en-SG" b="1" dirty="0">
                <a:solidFill>
                  <a:schemeClr val="tx1"/>
                </a:solidFill>
                <a:latin typeface="Montserrat" panose="00000500000000000000" pitchFamily="2" charset="0"/>
              </a:rPr>
              <a:t>autoregressive parameter from 1-7</a:t>
            </a:r>
            <a:endParaRPr lang="en-SG" dirty="0">
              <a:solidFill>
                <a:schemeClr val="tx1"/>
              </a:solidFill>
              <a:latin typeface="Montserrat" panose="00000500000000000000" pitchFamily="2" charset="0"/>
            </a:endParaRPr>
          </a:p>
        </p:txBody>
      </p:sp>
      <p:sp>
        <p:nvSpPr>
          <p:cNvPr id="5" name="TextBox 4">
            <a:extLst>
              <a:ext uri="{FF2B5EF4-FFF2-40B4-BE49-F238E27FC236}">
                <a16:creationId xmlns:a16="http://schemas.microsoft.com/office/drawing/2014/main" id="{403F8D7C-6820-5B16-77DF-ECDE0B85E07A}"/>
              </a:ext>
            </a:extLst>
          </p:cNvPr>
          <p:cNvSpPr txBox="1"/>
          <p:nvPr/>
        </p:nvSpPr>
        <p:spPr>
          <a:xfrm>
            <a:off x="56908" y="1630236"/>
            <a:ext cx="4607301" cy="307777"/>
          </a:xfrm>
          <a:prstGeom prst="rect">
            <a:avLst/>
          </a:prstGeom>
          <a:noFill/>
        </p:spPr>
        <p:txBody>
          <a:bodyPr wrap="square" rtlCol="0">
            <a:spAutoFit/>
          </a:bodyPr>
          <a:lstStyle/>
          <a:p>
            <a:r>
              <a:rPr lang="en-SG" dirty="0"/>
              <a:t>UCM Best Parameters</a:t>
            </a:r>
          </a:p>
        </p:txBody>
      </p:sp>
      <p:pic>
        <p:nvPicPr>
          <p:cNvPr id="6" name="Picture 5">
            <a:extLst>
              <a:ext uri="{FF2B5EF4-FFF2-40B4-BE49-F238E27FC236}">
                <a16:creationId xmlns:a16="http://schemas.microsoft.com/office/drawing/2014/main" id="{83170800-D83B-B06E-7063-C34BA91F885F}"/>
              </a:ext>
            </a:extLst>
          </p:cNvPr>
          <p:cNvPicPr>
            <a:picLocks noChangeAspect="1"/>
          </p:cNvPicPr>
          <p:nvPr/>
        </p:nvPicPr>
        <p:blipFill>
          <a:blip r:embed="rId3"/>
          <a:stretch>
            <a:fillRect/>
          </a:stretch>
        </p:blipFill>
        <p:spPr>
          <a:xfrm>
            <a:off x="327001" y="2079275"/>
            <a:ext cx="6096851" cy="1438476"/>
          </a:xfrm>
          <a:prstGeom prst="rect">
            <a:avLst/>
          </a:prstGeom>
        </p:spPr>
      </p:pic>
    </p:spTree>
    <p:extLst>
      <p:ext uri="{BB962C8B-B14F-4D97-AF65-F5344CB8AC3E}">
        <p14:creationId xmlns:p14="http://schemas.microsoft.com/office/powerpoint/2010/main" val="63091904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0" dirty="0">
                <a:solidFill>
                  <a:schemeClr val="tx1"/>
                </a:solidFill>
                <a:effectLst/>
                <a:latin typeface="Montserrat" panose="00000500000000000000" pitchFamily="2" charset="0"/>
              </a:rPr>
              <a:t>Hyperparameter tuning</a:t>
            </a:r>
          </a:p>
        </p:txBody>
      </p:sp>
      <p:sp>
        <p:nvSpPr>
          <p:cNvPr id="2" name="TextBox 1">
            <a:extLst>
              <a:ext uri="{FF2B5EF4-FFF2-40B4-BE49-F238E27FC236}">
                <a16:creationId xmlns:a16="http://schemas.microsoft.com/office/drawing/2014/main" id="{B62B4C6A-39FD-8E85-F2FD-637C0E30A7B5}"/>
              </a:ext>
            </a:extLst>
          </p:cNvPr>
          <p:cNvSpPr txBox="1"/>
          <p:nvPr/>
        </p:nvSpPr>
        <p:spPr>
          <a:xfrm>
            <a:off x="145997" y="484094"/>
            <a:ext cx="8675274" cy="1231106"/>
          </a:xfrm>
          <a:prstGeom prst="rect">
            <a:avLst/>
          </a:prstGeom>
          <a:noFill/>
        </p:spPr>
        <p:txBody>
          <a:bodyPr wrap="square" rtlCol="0">
            <a:spAutoFit/>
          </a:bodyPr>
          <a:lstStyle/>
          <a:p>
            <a:pPr marL="285750" indent="-285750">
              <a:buFont typeface="Arial" panose="020B0604020202020204" pitchFamily="34" charset="0"/>
              <a:buChar char="•"/>
            </a:pPr>
            <a:r>
              <a:rPr lang="en-US" sz="1200" dirty="0">
                <a:solidFill>
                  <a:schemeClr val="tx1"/>
                </a:solidFill>
                <a:latin typeface="Montserrat" panose="00000500000000000000" pitchFamily="2" charset="0"/>
              </a:rPr>
              <a:t>N</a:t>
            </a:r>
            <a:r>
              <a:rPr lang="en-US" sz="1200" b="0" dirty="0">
                <a:solidFill>
                  <a:schemeClr val="tx1"/>
                </a:solidFill>
                <a:effectLst/>
                <a:latin typeface="Montserrat" panose="00000500000000000000" pitchFamily="2" charset="0"/>
              </a:rPr>
              <a:t>eed to be extremely careful when tuning the VARMAX order parameter. According to </a:t>
            </a:r>
            <a:r>
              <a:rPr lang="en-US" sz="1200" b="0" dirty="0" err="1">
                <a:solidFill>
                  <a:schemeClr val="tx1"/>
                </a:solidFill>
                <a:effectLst/>
                <a:latin typeface="Montserrat" panose="00000500000000000000" pitchFamily="2" charset="0"/>
              </a:rPr>
              <a:t>statsmodel</a:t>
            </a:r>
            <a:r>
              <a:rPr lang="en-US" sz="1200" b="0" dirty="0">
                <a:solidFill>
                  <a:schemeClr val="tx1"/>
                </a:solidFill>
                <a:effectLst/>
                <a:latin typeface="Montserrat" panose="00000500000000000000" pitchFamily="2" charset="0"/>
              </a:rPr>
              <a:t> doc, although the model allows estimating VARMA(</a:t>
            </a:r>
            <a:r>
              <a:rPr lang="en-US" sz="1200" b="0" dirty="0" err="1">
                <a:solidFill>
                  <a:schemeClr val="tx1"/>
                </a:solidFill>
                <a:effectLst/>
                <a:latin typeface="Montserrat" panose="00000500000000000000" pitchFamily="2" charset="0"/>
              </a:rPr>
              <a:t>p,q</a:t>
            </a:r>
            <a:r>
              <a:rPr lang="en-US" sz="1200" b="0" dirty="0">
                <a:solidFill>
                  <a:schemeClr val="tx1"/>
                </a:solidFill>
                <a:effectLst/>
                <a:latin typeface="Montserrat" panose="00000500000000000000" pitchFamily="2" charset="0"/>
              </a:rPr>
              <a:t>) specifications, these models are not identified without additional restrictions on the representation matrices, which are not built-in. Hence, it is recommended that we do not specify (`p`, `q`) as VARMA(</a:t>
            </a:r>
            <a:r>
              <a:rPr lang="en-US" sz="1200" b="0" dirty="0" err="1">
                <a:solidFill>
                  <a:schemeClr val="tx1"/>
                </a:solidFill>
                <a:effectLst/>
                <a:latin typeface="Montserrat" panose="00000500000000000000" pitchFamily="2" charset="0"/>
              </a:rPr>
              <a:t>p,q</a:t>
            </a:r>
            <a:r>
              <a:rPr lang="en-US" sz="1200" b="0" dirty="0">
                <a:solidFill>
                  <a:schemeClr val="tx1"/>
                </a:solidFill>
                <a:effectLst/>
                <a:latin typeface="Montserrat" panose="00000500000000000000" pitchFamily="2" charset="0"/>
              </a:rPr>
              <a:t>) models are not robust. We should only specify p </a:t>
            </a:r>
            <a:r>
              <a:rPr lang="en-US" sz="1200" b="1" dirty="0">
                <a:solidFill>
                  <a:schemeClr val="tx1"/>
                </a:solidFill>
                <a:effectLst/>
                <a:latin typeface="Montserrat" panose="00000500000000000000" pitchFamily="2" charset="0"/>
              </a:rPr>
              <a:t>OR</a:t>
            </a:r>
            <a:r>
              <a:rPr lang="en-US" sz="1200" b="0" dirty="0">
                <a:solidFill>
                  <a:schemeClr val="tx1"/>
                </a:solidFill>
                <a:effectLst/>
                <a:latin typeface="Montserrat" panose="00000500000000000000" pitchFamily="2" charset="0"/>
              </a:rPr>
              <a:t> q, leaving the other one as 0 </a:t>
            </a:r>
          </a:p>
          <a:p>
            <a:pPr marL="285750" indent="-285750">
              <a:buFont typeface="Arial" panose="020B0604020202020204" pitchFamily="34" charset="0"/>
              <a:buChar char="•"/>
            </a:pPr>
            <a:endParaRPr lang="en-SG" dirty="0">
              <a:solidFill>
                <a:schemeClr val="tx1"/>
              </a:solidFill>
              <a:latin typeface="Montserrat" panose="00000500000000000000" pitchFamily="2" charset="0"/>
            </a:endParaRPr>
          </a:p>
        </p:txBody>
      </p:sp>
      <p:sp>
        <p:nvSpPr>
          <p:cNvPr id="5" name="TextBox 4">
            <a:extLst>
              <a:ext uri="{FF2B5EF4-FFF2-40B4-BE49-F238E27FC236}">
                <a16:creationId xmlns:a16="http://schemas.microsoft.com/office/drawing/2014/main" id="{403F8D7C-6820-5B16-77DF-ECDE0B85E07A}"/>
              </a:ext>
            </a:extLst>
          </p:cNvPr>
          <p:cNvSpPr txBox="1"/>
          <p:nvPr/>
        </p:nvSpPr>
        <p:spPr>
          <a:xfrm>
            <a:off x="87643" y="1418326"/>
            <a:ext cx="4607301" cy="307777"/>
          </a:xfrm>
          <a:prstGeom prst="rect">
            <a:avLst/>
          </a:prstGeom>
          <a:noFill/>
        </p:spPr>
        <p:txBody>
          <a:bodyPr wrap="square" rtlCol="0">
            <a:spAutoFit/>
          </a:bodyPr>
          <a:lstStyle/>
          <a:p>
            <a:r>
              <a:rPr lang="en-SG" dirty="0"/>
              <a:t>VMAX Best Parameters (0,2) is the best</a:t>
            </a:r>
          </a:p>
        </p:txBody>
      </p:sp>
      <p:sp>
        <p:nvSpPr>
          <p:cNvPr id="8" name="TextBox 7">
            <a:extLst>
              <a:ext uri="{FF2B5EF4-FFF2-40B4-BE49-F238E27FC236}">
                <a16:creationId xmlns:a16="http://schemas.microsoft.com/office/drawing/2014/main" id="{20B0FF0D-1B61-1B8D-B112-50A6237E2857}"/>
              </a:ext>
            </a:extLst>
          </p:cNvPr>
          <p:cNvSpPr txBox="1"/>
          <p:nvPr/>
        </p:nvSpPr>
        <p:spPr>
          <a:xfrm>
            <a:off x="3727479" y="1327039"/>
            <a:ext cx="2051637" cy="307777"/>
          </a:xfrm>
          <a:prstGeom prst="rect">
            <a:avLst/>
          </a:prstGeom>
          <a:noFill/>
        </p:spPr>
        <p:txBody>
          <a:bodyPr wrap="square" rtlCol="0">
            <a:spAutoFit/>
          </a:bodyPr>
          <a:lstStyle/>
          <a:p>
            <a:r>
              <a:rPr lang="en-SG" dirty="0"/>
              <a:t>VARX best params</a:t>
            </a:r>
          </a:p>
        </p:txBody>
      </p:sp>
      <p:pic>
        <p:nvPicPr>
          <p:cNvPr id="6" name="Picture 5">
            <a:extLst>
              <a:ext uri="{FF2B5EF4-FFF2-40B4-BE49-F238E27FC236}">
                <a16:creationId xmlns:a16="http://schemas.microsoft.com/office/drawing/2014/main" id="{7241E22B-8C72-E608-7F27-DA719FA950D4}"/>
              </a:ext>
            </a:extLst>
          </p:cNvPr>
          <p:cNvPicPr>
            <a:picLocks noChangeAspect="1"/>
          </p:cNvPicPr>
          <p:nvPr/>
        </p:nvPicPr>
        <p:blipFill>
          <a:blip r:embed="rId3"/>
          <a:stretch>
            <a:fillRect/>
          </a:stretch>
        </p:blipFill>
        <p:spPr>
          <a:xfrm>
            <a:off x="145997" y="1688447"/>
            <a:ext cx="3425875" cy="1587775"/>
          </a:xfrm>
          <a:prstGeom prst="rect">
            <a:avLst/>
          </a:prstGeom>
        </p:spPr>
      </p:pic>
      <p:pic>
        <p:nvPicPr>
          <p:cNvPr id="9" name="Picture 8">
            <a:extLst>
              <a:ext uri="{FF2B5EF4-FFF2-40B4-BE49-F238E27FC236}">
                <a16:creationId xmlns:a16="http://schemas.microsoft.com/office/drawing/2014/main" id="{4887CC80-7EF8-1CFB-B349-410351730E00}"/>
              </a:ext>
            </a:extLst>
          </p:cNvPr>
          <p:cNvPicPr>
            <a:picLocks noChangeAspect="1"/>
          </p:cNvPicPr>
          <p:nvPr/>
        </p:nvPicPr>
        <p:blipFill>
          <a:blip r:embed="rId4"/>
          <a:stretch>
            <a:fillRect/>
          </a:stretch>
        </p:blipFill>
        <p:spPr>
          <a:xfrm>
            <a:off x="3727479" y="1629048"/>
            <a:ext cx="2962700" cy="1695036"/>
          </a:xfrm>
          <a:prstGeom prst="rect">
            <a:avLst/>
          </a:prstGeom>
        </p:spPr>
      </p:pic>
      <p:sp>
        <p:nvSpPr>
          <p:cNvPr id="13" name="TextBox 12">
            <a:extLst>
              <a:ext uri="{FF2B5EF4-FFF2-40B4-BE49-F238E27FC236}">
                <a16:creationId xmlns:a16="http://schemas.microsoft.com/office/drawing/2014/main" id="{B26EDBBA-AE78-F90E-175A-92DBDF39CF88}"/>
              </a:ext>
            </a:extLst>
          </p:cNvPr>
          <p:cNvSpPr txBox="1"/>
          <p:nvPr/>
        </p:nvSpPr>
        <p:spPr>
          <a:xfrm>
            <a:off x="-1" y="3276222"/>
            <a:ext cx="4652682" cy="1015663"/>
          </a:xfrm>
          <a:prstGeom prst="rect">
            <a:avLst/>
          </a:prstGeom>
          <a:noFill/>
        </p:spPr>
        <p:txBody>
          <a:bodyPr wrap="square">
            <a:spAutoFit/>
          </a:bodyPr>
          <a:lstStyle/>
          <a:p>
            <a:pPr marL="285750" indent="-285750">
              <a:buFont typeface="Arial" panose="020B0604020202020204" pitchFamily="34" charset="0"/>
              <a:buChar char="•"/>
            </a:pPr>
            <a:r>
              <a:rPr lang="en-US" sz="1200" b="0" dirty="0">
                <a:solidFill>
                  <a:schemeClr val="tx1"/>
                </a:solidFill>
                <a:effectLst/>
                <a:latin typeface="Montserrat" panose="00000500000000000000" pitchFamily="2" charset="0"/>
              </a:rPr>
              <a:t>VMA(0,2) the best, given the lowest standard deviations among CV scores. 141 CV RMSE and 84 Train RMSE. It also possess the lowest AIC and BIC, which can be beneficial. Unlike other orders, VMA(0,2) does not severely overfit. </a:t>
            </a:r>
          </a:p>
        </p:txBody>
      </p:sp>
      <p:pic>
        <p:nvPicPr>
          <p:cNvPr id="16" name="Picture 15">
            <a:extLst>
              <a:ext uri="{FF2B5EF4-FFF2-40B4-BE49-F238E27FC236}">
                <a16:creationId xmlns:a16="http://schemas.microsoft.com/office/drawing/2014/main" id="{C08935D9-F994-E0EA-8B96-00ECE2C6310B}"/>
              </a:ext>
            </a:extLst>
          </p:cNvPr>
          <p:cNvPicPr>
            <a:picLocks noChangeAspect="1"/>
          </p:cNvPicPr>
          <p:nvPr/>
        </p:nvPicPr>
        <p:blipFill>
          <a:blip r:embed="rId5"/>
          <a:stretch>
            <a:fillRect/>
          </a:stretch>
        </p:blipFill>
        <p:spPr>
          <a:xfrm>
            <a:off x="5306621" y="3637629"/>
            <a:ext cx="3772426" cy="1438476"/>
          </a:xfrm>
          <a:prstGeom prst="rect">
            <a:avLst/>
          </a:prstGeom>
        </p:spPr>
      </p:pic>
      <p:pic>
        <p:nvPicPr>
          <p:cNvPr id="18" name="Picture 17">
            <a:extLst>
              <a:ext uri="{FF2B5EF4-FFF2-40B4-BE49-F238E27FC236}">
                <a16:creationId xmlns:a16="http://schemas.microsoft.com/office/drawing/2014/main" id="{C878794C-EB2A-6A0D-2BEF-EC9576995E94}"/>
              </a:ext>
            </a:extLst>
          </p:cNvPr>
          <p:cNvPicPr>
            <a:picLocks noChangeAspect="1"/>
          </p:cNvPicPr>
          <p:nvPr/>
        </p:nvPicPr>
        <p:blipFill>
          <a:blip r:embed="rId6"/>
          <a:stretch>
            <a:fillRect/>
          </a:stretch>
        </p:blipFill>
        <p:spPr>
          <a:xfrm>
            <a:off x="321869" y="4272539"/>
            <a:ext cx="4886960" cy="879275"/>
          </a:xfrm>
          <a:prstGeom prst="rect">
            <a:avLst/>
          </a:prstGeom>
        </p:spPr>
      </p:pic>
    </p:spTree>
    <p:extLst>
      <p:ext uri="{BB962C8B-B14F-4D97-AF65-F5344CB8AC3E}">
        <p14:creationId xmlns:p14="http://schemas.microsoft.com/office/powerpoint/2010/main" val="36301354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 y="-92796"/>
            <a:ext cx="8531565" cy="432833"/>
          </a:xfrm>
          <a:prstGeom prst="rect">
            <a:avLst/>
          </a:prstGeom>
        </p:spPr>
        <p:txBody>
          <a:bodyPr spcFirstLastPara="1" wrap="square" lIns="91425" tIns="91425" rIns="91425" bIns="91425" anchor="ctr" anchorCtr="0">
            <a:noAutofit/>
          </a:bodyPr>
          <a:lstStyle/>
          <a:p>
            <a:pPr algn="l"/>
            <a:r>
              <a:rPr lang="en-US" sz="1400" b="0" dirty="0">
                <a:solidFill>
                  <a:schemeClr val="tx1"/>
                </a:solidFill>
                <a:effectLst/>
                <a:latin typeface="Montserrat" panose="00000500000000000000" pitchFamily="2" charset="0"/>
              </a:rPr>
              <a:t>Summary</a:t>
            </a:r>
          </a:p>
        </p:txBody>
      </p:sp>
      <p:pic>
        <p:nvPicPr>
          <p:cNvPr id="4" name="Picture 3">
            <a:extLst>
              <a:ext uri="{FF2B5EF4-FFF2-40B4-BE49-F238E27FC236}">
                <a16:creationId xmlns:a16="http://schemas.microsoft.com/office/drawing/2014/main" id="{07FB3903-8E42-71B8-E8B4-AE85A64112C8}"/>
              </a:ext>
            </a:extLst>
          </p:cNvPr>
          <p:cNvPicPr>
            <a:picLocks noChangeAspect="1"/>
          </p:cNvPicPr>
          <p:nvPr/>
        </p:nvPicPr>
        <p:blipFill>
          <a:blip r:embed="rId3"/>
          <a:stretch>
            <a:fillRect/>
          </a:stretch>
        </p:blipFill>
        <p:spPr>
          <a:xfrm>
            <a:off x="-1" y="675153"/>
            <a:ext cx="9144000" cy="2994053"/>
          </a:xfrm>
          <a:prstGeom prst="rect">
            <a:avLst/>
          </a:prstGeom>
        </p:spPr>
      </p:pic>
    </p:spTree>
    <p:extLst>
      <p:ext uri="{BB962C8B-B14F-4D97-AF65-F5344CB8AC3E}">
        <p14:creationId xmlns:p14="http://schemas.microsoft.com/office/powerpoint/2010/main" val="30305875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3" name="Title 2">
            <a:extLst>
              <a:ext uri="{FF2B5EF4-FFF2-40B4-BE49-F238E27FC236}">
                <a16:creationId xmlns:a16="http://schemas.microsoft.com/office/drawing/2014/main" id="{65FA93E6-55F1-3ADF-69EF-FECCDC951790}"/>
              </a:ext>
            </a:extLst>
          </p:cNvPr>
          <p:cNvSpPr>
            <a:spLocks noGrp="1"/>
          </p:cNvSpPr>
          <p:nvPr>
            <p:ph type="title"/>
          </p:nvPr>
        </p:nvSpPr>
        <p:spPr>
          <a:xfrm>
            <a:off x="-278912" y="100379"/>
            <a:ext cx="4323000" cy="497700"/>
          </a:xfrm>
        </p:spPr>
        <p:txBody>
          <a:bodyPr/>
          <a:lstStyle/>
          <a:p>
            <a:r>
              <a:rPr lang="en-SG" dirty="0"/>
              <a:t>Model Improvement</a:t>
            </a:r>
          </a:p>
        </p:txBody>
      </p:sp>
      <p:pic>
        <p:nvPicPr>
          <p:cNvPr id="6" name="Picture 5">
            <a:extLst>
              <a:ext uri="{FF2B5EF4-FFF2-40B4-BE49-F238E27FC236}">
                <a16:creationId xmlns:a16="http://schemas.microsoft.com/office/drawing/2014/main" id="{6AB40C75-AD5E-6D36-146D-E77F424424F6}"/>
              </a:ext>
            </a:extLst>
          </p:cNvPr>
          <p:cNvPicPr>
            <a:picLocks noChangeAspect="1"/>
          </p:cNvPicPr>
          <p:nvPr/>
        </p:nvPicPr>
        <p:blipFill>
          <a:blip r:embed="rId3"/>
          <a:stretch>
            <a:fillRect/>
          </a:stretch>
        </p:blipFill>
        <p:spPr>
          <a:xfrm>
            <a:off x="0" y="598079"/>
            <a:ext cx="9144000" cy="1973671"/>
          </a:xfrm>
          <a:prstGeom prst="rect">
            <a:avLst/>
          </a:prstGeom>
        </p:spPr>
      </p:pic>
      <p:pic>
        <p:nvPicPr>
          <p:cNvPr id="8" name="Picture 7">
            <a:extLst>
              <a:ext uri="{FF2B5EF4-FFF2-40B4-BE49-F238E27FC236}">
                <a16:creationId xmlns:a16="http://schemas.microsoft.com/office/drawing/2014/main" id="{E7ADE5F6-A24B-0242-D7A8-BE27B961B2D9}"/>
              </a:ext>
            </a:extLst>
          </p:cNvPr>
          <p:cNvPicPr>
            <a:picLocks noChangeAspect="1"/>
          </p:cNvPicPr>
          <p:nvPr/>
        </p:nvPicPr>
        <p:blipFill>
          <a:blip r:embed="rId4"/>
          <a:stretch>
            <a:fillRect/>
          </a:stretch>
        </p:blipFill>
        <p:spPr>
          <a:xfrm>
            <a:off x="0" y="2571750"/>
            <a:ext cx="9144000" cy="766882"/>
          </a:xfrm>
          <a:prstGeom prst="rect">
            <a:avLst/>
          </a:prstGeom>
        </p:spPr>
      </p:pic>
      <p:pic>
        <p:nvPicPr>
          <p:cNvPr id="10" name="Picture 9">
            <a:extLst>
              <a:ext uri="{FF2B5EF4-FFF2-40B4-BE49-F238E27FC236}">
                <a16:creationId xmlns:a16="http://schemas.microsoft.com/office/drawing/2014/main" id="{CDBE0D03-F9CD-912D-7354-158F5253EC61}"/>
              </a:ext>
            </a:extLst>
          </p:cNvPr>
          <p:cNvPicPr>
            <a:picLocks noChangeAspect="1"/>
          </p:cNvPicPr>
          <p:nvPr/>
        </p:nvPicPr>
        <p:blipFill>
          <a:blip r:embed="rId5"/>
          <a:stretch>
            <a:fillRect/>
          </a:stretch>
        </p:blipFill>
        <p:spPr>
          <a:xfrm>
            <a:off x="5395015" y="3447813"/>
            <a:ext cx="3686689" cy="1695687"/>
          </a:xfrm>
          <a:prstGeom prst="rect">
            <a:avLst/>
          </a:prstGeom>
        </p:spPr>
      </p:pic>
    </p:spTree>
    <p:extLst>
      <p:ext uri="{BB962C8B-B14F-4D97-AF65-F5344CB8AC3E}">
        <p14:creationId xmlns:p14="http://schemas.microsoft.com/office/powerpoint/2010/main" val="6306816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3" name="Title 2">
            <a:extLst>
              <a:ext uri="{FF2B5EF4-FFF2-40B4-BE49-F238E27FC236}">
                <a16:creationId xmlns:a16="http://schemas.microsoft.com/office/drawing/2014/main" id="{65FA93E6-55F1-3ADF-69EF-FECCDC951790}"/>
              </a:ext>
            </a:extLst>
          </p:cNvPr>
          <p:cNvSpPr>
            <a:spLocks noGrp="1"/>
          </p:cNvSpPr>
          <p:nvPr>
            <p:ph type="title"/>
          </p:nvPr>
        </p:nvSpPr>
        <p:spPr>
          <a:xfrm>
            <a:off x="-301964" y="223324"/>
            <a:ext cx="4323000" cy="497700"/>
          </a:xfrm>
        </p:spPr>
        <p:txBody>
          <a:bodyPr/>
          <a:lstStyle/>
          <a:p>
            <a:r>
              <a:rPr lang="en-SG" dirty="0"/>
              <a:t>Model Improvement</a:t>
            </a:r>
          </a:p>
        </p:txBody>
      </p:sp>
      <p:pic>
        <p:nvPicPr>
          <p:cNvPr id="4" name="Picture 3">
            <a:extLst>
              <a:ext uri="{FF2B5EF4-FFF2-40B4-BE49-F238E27FC236}">
                <a16:creationId xmlns:a16="http://schemas.microsoft.com/office/drawing/2014/main" id="{AE0E619B-84A6-6522-EF60-FA59CF9CE6E2}"/>
              </a:ext>
            </a:extLst>
          </p:cNvPr>
          <p:cNvPicPr>
            <a:picLocks noChangeAspect="1"/>
          </p:cNvPicPr>
          <p:nvPr/>
        </p:nvPicPr>
        <p:blipFill>
          <a:blip r:embed="rId3"/>
          <a:stretch>
            <a:fillRect/>
          </a:stretch>
        </p:blipFill>
        <p:spPr>
          <a:xfrm>
            <a:off x="0" y="933698"/>
            <a:ext cx="9144000" cy="1124576"/>
          </a:xfrm>
          <a:prstGeom prst="rect">
            <a:avLst/>
          </a:prstGeom>
        </p:spPr>
      </p:pic>
      <p:pic>
        <p:nvPicPr>
          <p:cNvPr id="7" name="Picture 6">
            <a:extLst>
              <a:ext uri="{FF2B5EF4-FFF2-40B4-BE49-F238E27FC236}">
                <a16:creationId xmlns:a16="http://schemas.microsoft.com/office/drawing/2014/main" id="{E04D3F47-DDD4-F82D-06B4-A4D6A7FB1D9D}"/>
              </a:ext>
            </a:extLst>
          </p:cNvPr>
          <p:cNvPicPr>
            <a:picLocks noChangeAspect="1"/>
          </p:cNvPicPr>
          <p:nvPr/>
        </p:nvPicPr>
        <p:blipFill>
          <a:blip r:embed="rId4"/>
          <a:stretch>
            <a:fillRect/>
          </a:stretch>
        </p:blipFill>
        <p:spPr>
          <a:xfrm>
            <a:off x="105715" y="2151646"/>
            <a:ext cx="3915321" cy="1867161"/>
          </a:xfrm>
          <a:prstGeom prst="rect">
            <a:avLst/>
          </a:prstGeom>
        </p:spPr>
      </p:pic>
      <p:pic>
        <p:nvPicPr>
          <p:cNvPr id="11" name="Picture 10">
            <a:extLst>
              <a:ext uri="{FF2B5EF4-FFF2-40B4-BE49-F238E27FC236}">
                <a16:creationId xmlns:a16="http://schemas.microsoft.com/office/drawing/2014/main" id="{C15DBF5F-025D-AE2D-9148-799EEA1BC6C0}"/>
              </a:ext>
            </a:extLst>
          </p:cNvPr>
          <p:cNvPicPr>
            <a:picLocks noChangeAspect="1"/>
          </p:cNvPicPr>
          <p:nvPr/>
        </p:nvPicPr>
        <p:blipFill>
          <a:blip r:embed="rId5"/>
          <a:stretch>
            <a:fillRect/>
          </a:stretch>
        </p:blipFill>
        <p:spPr>
          <a:xfrm>
            <a:off x="4021036" y="2058274"/>
            <a:ext cx="5122964" cy="3052089"/>
          </a:xfrm>
          <a:prstGeom prst="rect">
            <a:avLst/>
          </a:prstGeom>
        </p:spPr>
      </p:pic>
    </p:spTree>
    <p:extLst>
      <p:ext uri="{BB962C8B-B14F-4D97-AF65-F5344CB8AC3E}">
        <p14:creationId xmlns:p14="http://schemas.microsoft.com/office/powerpoint/2010/main" val="40136447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3" name="Title 2">
            <a:extLst>
              <a:ext uri="{FF2B5EF4-FFF2-40B4-BE49-F238E27FC236}">
                <a16:creationId xmlns:a16="http://schemas.microsoft.com/office/drawing/2014/main" id="{65FA93E6-55F1-3ADF-69EF-FECCDC951790}"/>
              </a:ext>
            </a:extLst>
          </p:cNvPr>
          <p:cNvSpPr>
            <a:spLocks noGrp="1"/>
          </p:cNvSpPr>
          <p:nvPr>
            <p:ph type="title"/>
          </p:nvPr>
        </p:nvSpPr>
        <p:spPr>
          <a:xfrm>
            <a:off x="-301964" y="223324"/>
            <a:ext cx="4323000" cy="497700"/>
          </a:xfrm>
        </p:spPr>
        <p:txBody>
          <a:bodyPr/>
          <a:lstStyle/>
          <a:p>
            <a:r>
              <a:rPr lang="en-SG" dirty="0"/>
              <a:t>Model Improvement</a:t>
            </a:r>
          </a:p>
        </p:txBody>
      </p:sp>
      <p:pic>
        <p:nvPicPr>
          <p:cNvPr id="5" name="Picture 4">
            <a:extLst>
              <a:ext uri="{FF2B5EF4-FFF2-40B4-BE49-F238E27FC236}">
                <a16:creationId xmlns:a16="http://schemas.microsoft.com/office/drawing/2014/main" id="{2395BA8D-A644-8D7F-893F-190683906685}"/>
              </a:ext>
            </a:extLst>
          </p:cNvPr>
          <p:cNvPicPr>
            <a:picLocks noChangeAspect="1"/>
          </p:cNvPicPr>
          <p:nvPr/>
        </p:nvPicPr>
        <p:blipFill>
          <a:blip r:embed="rId3"/>
          <a:stretch>
            <a:fillRect/>
          </a:stretch>
        </p:blipFill>
        <p:spPr>
          <a:xfrm>
            <a:off x="1296605" y="1957388"/>
            <a:ext cx="6258798" cy="1876687"/>
          </a:xfrm>
          <a:prstGeom prst="rect">
            <a:avLst/>
          </a:prstGeom>
        </p:spPr>
      </p:pic>
      <p:sp>
        <p:nvSpPr>
          <p:cNvPr id="8" name="TextBox 7">
            <a:extLst>
              <a:ext uri="{FF2B5EF4-FFF2-40B4-BE49-F238E27FC236}">
                <a16:creationId xmlns:a16="http://schemas.microsoft.com/office/drawing/2014/main" id="{7DB662C3-A4C4-BBD5-8DD9-82815B6C853B}"/>
              </a:ext>
            </a:extLst>
          </p:cNvPr>
          <p:cNvSpPr txBox="1"/>
          <p:nvPr/>
        </p:nvSpPr>
        <p:spPr>
          <a:xfrm>
            <a:off x="355023" y="721024"/>
            <a:ext cx="7997521" cy="738664"/>
          </a:xfrm>
          <a:prstGeom prst="rect">
            <a:avLst/>
          </a:prstGeom>
          <a:noFill/>
        </p:spPr>
        <p:txBody>
          <a:bodyPr wrap="square">
            <a:spAutoFit/>
          </a:bodyPr>
          <a:lstStyle/>
          <a:p>
            <a:r>
              <a:rPr lang="en-US" dirty="0"/>
              <a:t>We note that SARIMAX does not perform very well with the new exogenous, with an average CV RMSE of 170+. and average train </a:t>
            </a:r>
            <a:r>
              <a:rPr lang="en-US" dirty="0" err="1"/>
              <a:t>rmse</a:t>
            </a:r>
            <a:r>
              <a:rPr lang="en-US" dirty="0"/>
              <a:t> of 75. This is worst than the original </a:t>
            </a:r>
            <a:r>
              <a:rPr lang="en-US" dirty="0" err="1"/>
              <a:t>exog</a:t>
            </a:r>
            <a:r>
              <a:rPr lang="en-US" dirty="0"/>
              <a:t> of T and RH only. Hence, we will compare between SARIMAX with original T and RH against VMA(0,2)</a:t>
            </a:r>
            <a:endParaRPr lang="en-SG" dirty="0"/>
          </a:p>
        </p:txBody>
      </p:sp>
    </p:spTree>
    <p:extLst>
      <p:ext uri="{BB962C8B-B14F-4D97-AF65-F5344CB8AC3E}">
        <p14:creationId xmlns:p14="http://schemas.microsoft.com/office/powerpoint/2010/main" val="427561659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3" name="Title 2">
            <a:extLst>
              <a:ext uri="{FF2B5EF4-FFF2-40B4-BE49-F238E27FC236}">
                <a16:creationId xmlns:a16="http://schemas.microsoft.com/office/drawing/2014/main" id="{65FA93E6-55F1-3ADF-69EF-FECCDC951790}"/>
              </a:ext>
            </a:extLst>
          </p:cNvPr>
          <p:cNvSpPr>
            <a:spLocks noGrp="1"/>
          </p:cNvSpPr>
          <p:nvPr>
            <p:ph type="title"/>
          </p:nvPr>
        </p:nvSpPr>
        <p:spPr>
          <a:xfrm>
            <a:off x="-301964" y="223324"/>
            <a:ext cx="4323000" cy="497700"/>
          </a:xfrm>
        </p:spPr>
        <p:txBody>
          <a:bodyPr/>
          <a:lstStyle/>
          <a:p>
            <a:r>
              <a:rPr lang="en-SG" dirty="0"/>
              <a:t>Final comparison</a:t>
            </a:r>
          </a:p>
        </p:txBody>
      </p:sp>
      <p:pic>
        <p:nvPicPr>
          <p:cNvPr id="4" name="Picture 3">
            <a:extLst>
              <a:ext uri="{FF2B5EF4-FFF2-40B4-BE49-F238E27FC236}">
                <a16:creationId xmlns:a16="http://schemas.microsoft.com/office/drawing/2014/main" id="{BD756E0A-A9A9-7F16-4089-8D97286BAB52}"/>
              </a:ext>
            </a:extLst>
          </p:cNvPr>
          <p:cNvPicPr>
            <a:picLocks noChangeAspect="1"/>
          </p:cNvPicPr>
          <p:nvPr/>
        </p:nvPicPr>
        <p:blipFill>
          <a:blip r:embed="rId3"/>
          <a:stretch>
            <a:fillRect/>
          </a:stretch>
        </p:blipFill>
        <p:spPr>
          <a:xfrm>
            <a:off x="0" y="859241"/>
            <a:ext cx="9144000" cy="3425017"/>
          </a:xfrm>
          <a:prstGeom prst="rect">
            <a:avLst/>
          </a:prstGeom>
        </p:spPr>
      </p:pic>
    </p:spTree>
    <p:extLst>
      <p:ext uri="{BB962C8B-B14F-4D97-AF65-F5344CB8AC3E}">
        <p14:creationId xmlns:p14="http://schemas.microsoft.com/office/powerpoint/2010/main" val="2953466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3" name="Title 2">
            <a:extLst>
              <a:ext uri="{FF2B5EF4-FFF2-40B4-BE49-F238E27FC236}">
                <a16:creationId xmlns:a16="http://schemas.microsoft.com/office/drawing/2014/main" id="{65FA93E6-55F1-3ADF-69EF-FECCDC951790}"/>
              </a:ext>
            </a:extLst>
          </p:cNvPr>
          <p:cNvSpPr>
            <a:spLocks noGrp="1"/>
          </p:cNvSpPr>
          <p:nvPr>
            <p:ph type="title"/>
          </p:nvPr>
        </p:nvSpPr>
        <p:spPr>
          <a:xfrm>
            <a:off x="-301964" y="223324"/>
            <a:ext cx="4323000" cy="497700"/>
          </a:xfrm>
        </p:spPr>
        <p:txBody>
          <a:bodyPr/>
          <a:lstStyle/>
          <a:p>
            <a:r>
              <a:rPr lang="en-SG" dirty="0"/>
              <a:t>Final Evaluation</a:t>
            </a:r>
          </a:p>
        </p:txBody>
      </p:sp>
      <p:sp>
        <p:nvSpPr>
          <p:cNvPr id="5" name="TextBox 4">
            <a:extLst>
              <a:ext uri="{FF2B5EF4-FFF2-40B4-BE49-F238E27FC236}">
                <a16:creationId xmlns:a16="http://schemas.microsoft.com/office/drawing/2014/main" id="{802710EA-F6D3-8C24-930F-082361F0ADBD}"/>
              </a:ext>
            </a:extLst>
          </p:cNvPr>
          <p:cNvSpPr txBox="1"/>
          <p:nvPr/>
        </p:nvSpPr>
        <p:spPr>
          <a:xfrm>
            <a:off x="462962" y="778995"/>
            <a:ext cx="7820425" cy="954107"/>
          </a:xfrm>
          <a:prstGeom prst="rect">
            <a:avLst/>
          </a:prstGeom>
          <a:noFill/>
        </p:spPr>
        <p:txBody>
          <a:bodyPr wrap="square">
            <a:spAutoFit/>
          </a:bodyPr>
          <a:lstStyle/>
          <a:p>
            <a:r>
              <a:rPr lang="en-US" dirty="0"/>
              <a:t>1. Create new exogenous variables for the test set</a:t>
            </a:r>
          </a:p>
          <a:p>
            <a:r>
              <a:rPr lang="en-US" dirty="0"/>
              <a:t>2. Model evaluation using </a:t>
            </a:r>
            <a:r>
              <a:rPr lang="en-US" dirty="0" err="1"/>
              <a:t>independant</a:t>
            </a:r>
            <a:r>
              <a:rPr lang="en-US" dirty="0"/>
              <a:t> 20% unseen test set to have an unbiased estimate of the model's performance. </a:t>
            </a:r>
          </a:p>
          <a:p>
            <a:r>
              <a:rPr lang="en-US" dirty="0"/>
              <a:t>3. Final Model: VMA(0,2) with exogenous regressors, ['T', 'RH', '</a:t>
            </a:r>
            <a:r>
              <a:rPr lang="en-US" dirty="0" err="1"/>
              <a:t>is_weekend</a:t>
            </a:r>
            <a:r>
              <a:rPr lang="en-US" dirty="0"/>
              <a:t>', 'Dew point']</a:t>
            </a:r>
            <a:endParaRPr lang="en-SG" dirty="0"/>
          </a:p>
        </p:txBody>
      </p:sp>
      <p:pic>
        <p:nvPicPr>
          <p:cNvPr id="7" name="Picture 6">
            <a:extLst>
              <a:ext uri="{FF2B5EF4-FFF2-40B4-BE49-F238E27FC236}">
                <a16:creationId xmlns:a16="http://schemas.microsoft.com/office/drawing/2014/main" id="{3DAD7FF3-ABA8-8BA3-5BEB-24CC3EAA7C3E}"/>
              </a:ext>
            </a:extLst>
          </p:cNvPr>
          <p:cNvPicPr>
            <a:picLocks noChangeAspect="1"/>
          </p:cNvPicPr>
          <p:nvPr/>
        </p:nvPicPr>
        <p:blipFill>
          <a:blip r:embed="rId3"/>
          <a:stretch>
            <a:fillRect/>
          </a:stretch>
        </p:blipFill>
        <p:spPr>
          <a:xfrm>
            <a:off x="289278" y="1912297"/>
            <a:ext cx="6782747" cy="1171739"/>
          </a:xfrm>
          <a:prstGeom prst="rect">
            <a:avLst/>
          </a:prstGeom>
        </p:spPr>
      </p:pic>
      <p:pic>
        <p:nvPicPr>
          <p:cNvPr id="4" name="Picture 3">
            <a:extLst>
              <a:ext uri="{FF2B5EF4-FFF2-40B4-BE49-F238E27FC236}">
                <a16:creationId xmlns:a16="http://schemas.microsoft.com/office/drawing/2014/main" id="{27D7D688-5669-72A7-A420-C32D7ED41535}"/>
              </a:ext>
            </a:extLst>
          </p:cNvPr>
          <p:cNvPicPr>
            <a:picLocks noChangeAspect="1"/>
          </p:cNvPicPr>
          <p:nvPr/>
        </p:nvPicPr>
        <p:blipFill>
          <a:blip r:embed="rId4"/>
          <a:stretch>
            <a:fillRect/>
          </a:stretch>
        </p:blipFill>
        <p:spPr>
          <a:xfrm>
            <a:off x="7485557" y="1851851"/>
            <a:ext cx="1595660" cy="1558545"/>
          </a:xfrm>
          <a:prstGeom prst="rect">
            <a:avLst/>
          </a:prstGeom>
        </p:spPr>
      </p:pic>
      <p:pic>
        <p:nvPicPr>
          <p:cNvPr id="6" name="Picture 5">
            <a:extLst>
              <a:ext uri="{FF2B5EF4-FFF2-40B4-BE49-F238E27FC236}">
                <a16:creationId xmlns:a16="http://schemas.microsoft.com/office/drawing/2014/main" id="{F976B8A9-D56A-B508-0A29-DDE16C320FEE}"/>
              </a:ext>
            </a:extLst>
          </p:cNvPr>
          <p:cNvPicPr>
            <a:picLocks noChangeAspect="1"/>
          </p:cNvPicPr>
          <p:nvPr/>
        </p:nvPicPr>
        <p:blipFill>
          <a:blip r:embed="rId5"/>
          <a:stretch>
            <a:fillRect/>
          </a:stretch>
        </p:blipFill>
        <p:spPr>
          <a:xfrm>
            <a:off x="-62783" y="3476821"/>
            <a:ext cx="9144000" cy="1558546"/>
          </a:xfrm>
          <a:prstGeom prst="rect">
            <a:avLst/>
          </a:prstGeom>
        </p:spPr>
      </p:pic>
    </p:spTree>
    <p:extLst>
      <p:ext uri="{BB962C8B-B14F-4D97-AF65-F5344CB8AC3E}">
        <p14:creationId xmlns:p14="http://schemas.microsoft.com/office/powerpoint/2010/main" val="2196976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1" name="Google Shape;291;p43"/>
          <p:cNvSpPr txBox="1">
            <a:spLocks noGrp="1"/>
          </p:cNvSpPr>
          <p:nvPr>
            <p:ph type="subTitle" idx="1"/>
          </p:nvPr>
        </p:nvSpPr>
        <p:spPr>
          <a:xfrm>
            <a:off x="0" y="308624"/>
            <a:ext cx="9167051" cy="1435032"/>
          </a:xfrm>
          <a:prstGeom prst="rect">
            <a:avLst/>
          </a:prstGeom>
        </p:spPr>
        <p:txBody>
          <a:bodyPr spcFirstLastPara="1" wrap="square" lIns="91425" tIns="91425" rIns="91425" bIns="91425" anchor="t" anchorCtr="0">
            <a:noAutofit/>
          </a:bodyPr>
          <a:lstStyle/>
          <a:p>
            <a:r>
              <a:rPr lang="en-US" sz="1200" b="1" dirty="0">
                <a:solidFill>
                  <a:schemeClr val="tx1"/>
                </a:solidFill>
                <a:effectLst/>
                <a:latin typeface="Montserrat" panose="00000500000000000000" pitchFamily="2" charset="0"/>
              </a:rPr>
              <a:t>References:</a:t>
            </a:r>
            <a:endParaRPr lang="en-US" sz="1200" b="0" dirty="0">
              <a:solidFill>
                <a:schemeClr val="tx1"/>
              </a:solidFill>
              <a:effectLst/>
              <a:latin typeface="Montserrat" panose="00000500000000000000" pitchFamily="2" charset="0"/>
            </a:endParaRPr>
          </a:p>
          <a:p>
            <a:pPr algn="l"/>
            <a:r>
              <a:rPr lang="en-US" sz="1200" b="0" dirty="0">
                <a:solidFill>
                  <a:schemeClr val="tx1"/>
                </a:solidFill>
                <a:effectLst/>
                <a:latin typeface="Montserrat" panose="00000500000000000000" pitchFamily="2" charset="0"/>
              </a:rPr>
              <a:t>1. https://www.ncbi.nlm.nih.gov/pmc/articles/PMC5843703/</a:t>
            </a:r>
          </a:p>
          <a:p>
            <a:pPr algn="l"/>
            <a:r>
              <a:rPr lang="en-US" sz="1200" b="0" dirty="0">
                <a:solidFill>
                  <a:schemeClr val="tx1"/>
                </a:solidFill>
                <a:effectLst/>
                <a:latin typeface="Montserrat" panose="00000500000000000000" pitchFamily="2" charset="0"/>
              </a:rPr>
              <a:t>2. https://iopscience.iop.org/article/10.1088/1757-899X/864/1/012152/pdf</a:t>
            </a:r>
          </a:p>
          <a:p>
            <a:pPr algn="l"/>
            <a:r>
              <a:rPr lang="en-US" sz="1200" b="0" dirty="0">
                <a:solidFill>
                  <a:schemeClr val="tx1"/>
                </a:solidFill>
                <a:effectLst/>
                <a:latin typeface="Montserrat" panose="00000500000000000000" pitchFamily="2" charset="0"/>
              </a:rPr>
              <a:t>3. https://oizom.com/how-does-air-quality-sensor-calibration-improve-data-accuracy/</a:t>
            </a:r>
          </a:p>
          <a:p>
            <a:pPr algn="l"/>
            <a:r>
              <a:rPr lang="en-US" sz="1200" b="0" dirty="0">
                <a:solidFill>
                  <a:schemeClr val="tx1"/>
                </a:solidFill>
                <a:effectLst/>
                <a:latin typeface="Montserrat" panose="00000500000000000000" pitchFamily="2" charset="0"/>
              </a:rPr>
              <a:t>4. https://www.sciencedirect.com/topics/pharmacology-toxicology-and-pharmaceutical-science/akaike-information-criterion</a:t>
            </a:r>
          </a:p>
          <a:p>
            <a:pPr algn="l"/>
            <a:r>
              <a:rPr lang="en-US" sz="1200" b="0" dirty="0">
                <a:solidFill>
                  <a:schemeClr val="tx1"/>
                </a:solidFill>
                <a:effectLst/>
                <a:latin typeface="Montserrat" panose="00000500000000000000" pitchFamily="2" charset="0"/>
              </a:rPr>
              <a:t>5. https://stats.stackexchange.com/questions/278027/multicollinearity-of-lagged-terms-in-arima-model</a:t>
            </a:r>
          </a:p>
          <a:p>
            <a:pPr algn="l"/>
            <a:r>
              <a:rPr lang="en-US" sz="1200" b="0" dirty="0">
                <a:solidFill>
                  <a:schemeClr val="tx1"/>
                </a:solidFill>
                <a:effectLst/>
                <a:latin typeface="Montserrat" panose="00000500000000000000" pitchFamily="2" charset="0"/>
              </a:rPr>
              <a:t>6. [Seasonal differencing](</a:t>
            </a:r>
            <a:r>
              <a:rPr lang="en-US" sz="1200" b="0" u="sng" dirty="0">
                <a:solidFill>
                  <a:schemeClr val="tx1"/>
                </a:solidFill>
                <a:effectLst/>
                <a:latin typeface="Montserrat" panose="00000500000000000000" pitchFamily="2" charset="0"/>
              </a:rPr>
              <a:t>https://otexts.com/fpp3/stationarity.html</a:t>
            </a:r>
            <a:r>
              <a:rPr lang="en-US" sz="1200" b="0" dirty="0">
                <a:solidFill>
                  <a:schemeClr val="tx1"/>
                </a:solidFill>
                <a:effectLst/>
                <a:latin typeface="Montserrat" panose="00000500000000000000" pitchFamily="2" charset="0"/>
              </a:rPr>
              <a:t>)</a:t>
            </a:r>
          </a:p>
          <a:p>
            <a:pPr algn="l"/>
            <a:r>
              <a:rPr lang="en-US" sz="1200" b="0" dirty="0">
                <a:solidFill>
                  <a:schemeClr val="tx1"/>
                </a:solidFill>
                <a:effectLst/>
                <a:latin typeface="Montserrat" panose="00000500000000000000" pitchFamily="2" charset="0"/>
              </a:rPr>
              <a:t>7. [Seasonal Strength](</a:t>
            </a:r>
            <a:r>
              <a:rPr lang="en-US" sz="1200" b="0" u="sng" dirty="0">
                <a:solidFill>
                  <a:schemeClr val="tx1"/>
                </a:solidFill>
                <a:effectLst/>
                <a:latin typeface="Montserrat" panose="00000500000000000000" pitchFamily="2" charset="0"/>
              </a:rPr>
              <a:t>https://otexts.com/fpp2/seasonal-strength.html</a:t>
            </a:r>
            <a:r>
              <a:rPr lang="en-US" sz="1200" b="0" dirty="0">
                <a:solidFill>
                  <a:schemeClr val="tx1"/>
                </a:solidFill>
                <a:effectLst/>
                <a:latin typeface="Montserrat" panose="00000500000000000000" pitchFamily="2" charset="0"/>
              </a:rPr>
              <a:t>)</a:t>
            </a:r>
          </a:p>
          <a:p>
            <a:pPr algn="l"/>
            <a:r>
              <a:rPr lang="en-US" sz="1200" b="0" dirty="0">
                <a:solidFill>
                  <a:schemeClr val="tx1"/>
                </a:solidFill>
                <a:effectLst/>
                <a:latin typeface="Montserrat" panose="00000500000000000000" pitchFamily="2" charset="0"/>
              </a:rPr>
              <a:t>8. https://timesofindia.indiatimes.com/city/mumbai/high-humidity-worsening-air-pollution-say-experts/articleshow/49940782.cms</a:t>
            </a:r>
          </a:p>
          <a:p>
            <a:pPr algn="l"/>
            <a:r>
              <a:rPr lang="en-US" sz="1200" b="0" dirty="0">
                <a:solidFill>
                  <a:schemeClr val="tx1"/>
                </a:solidFill>
                <a:effectLst/>
                <a:latin typeface="Montserrat" panose="00000500000000000000" pitchFamily="2" charset="0"/>
              </a:rPr>
              <a:t>9. https://otexts.com/fpp2/components.html</a:t>
            </a:r>
          </a:p>
          <a:p>
            <a:pPr algn="l"/>
            <a:r>
              <a:rPr lang="en-US" sz="1200" b="0" dirty="0">
                <a:solidFill>
                  <a:schemeClr val="tx1"/>
                </a:solidFill>
                <a:effectLst/>
                <a:latin typeface="Montserrat" panose="00000500000000000000" pitchFamily="2" charset="0"/>
              </a:rPr>
              <a:t>10. https://corporatefinanceinstitute.com/resources/knowledge/other/durbin-watson-statistic/</a:t>
            </a:r>
          </a:p>
          <a:p>
            <a:pPr algn="l"/>
            <a:r>
              <a:rPr lang="en-US" sz="1200" b="0" dirty="0">
                <a:solidFill>
                  <a:schemeClr val="tx1"/>
                </a:solidFill>
                <a:effectLst/>
                <a:latin typeface="Montserrat" panose="00000500000000000000" pitchFamily="2" charset="0"/>
              </a:rPr>
              <a:t>11. https://www.statology.org/durbin-watson-test-python/</a:t>
            </a:r>
          </a:p>
          <a:p>
            <a:pPr algn="l"/>
            <a:r>
              <a:rPr lang="en-US" sz="1200" b="0" dirty="0">
                <a:solidFill>
                  <a:schemeClr val="tx1"/>
                </a:solidFill>
                <a:effectLst/>
                <a:latin typeface="Montserrat" panose="00000500000000000000" pitchFamily="2" charset="0"/>
              </a:rPr>
              <a:t>12. https://www.who.int/health-topics/air-pollution#tab=tab_1</a:t>
            </a:r>
          </a:p>
          <a:p>
            <a:pPr algn="l"/>
            <a:r>
              <a:rPr lang="en-US" sz="1200" b="0" dirty="0">
                <a:solidFill>
                  <a:schemeClr val="tx1"/>
                </a:solidFill>
                <a:effectLst/>
                <a:latin typeface="Montserrat" panose="00000500000000000000" pitchFamily="2" charset="0"/>
              </a:rPr>
              <a:t>13. https://pestleanalysis.com/time-series-analysis/#Benefits_of_Time_Series_Analysis</a:t>
            </a:r>
          </a:p>
          <a:p>
            <a:pPr algn="l"/>
            <a:r>
              <a:rPr lang="en-US" sz="1200" b="0" dirty="0">
                <a:solidFill>
                  <a:schemeClr val="tx1"/>
                </a:solidFill>
                <a:effectLst/>
                <a:latin typeface="Montserrat" panose="00000500000000000000" pitchFamily="2" charset="0"/>
              </a:rPr>
              <a:t>14. https://education.nationalgeographic.org/resource/air-pollution</a:t>
            </a:r>
          </a:p>
          <a:p>
            <a:pPr algn="l"/>
            <a:r>
              <a:rPr lang="en-US" sz="1200" b="0" dirty="0">
                <a:solidFill>
                  <a:schemeClr val="tx1"/>
                </a:solidFill>
                <a:effectLst/>
                <a:latin typeface="Montserrat" panose="00000500000000000000" pitchFamily="2" charset="0"/>
              </a:rPr>
              <a:t>15. De Vito et al., Sens. And Act. B, Vol. 129,2,2008.</a:t>
            </a:r>
          </a:p>
          <a:p>
            <a:pPr algn="l"/>
            <a:r>
              <a:rPr lang="en-US" sz="1200" b="0" dirty="0">
                <a:solidFill>
                  <a:schemeClr val="tx1"/>
                </a:solidFill>
                <a:effectLst/>
                <a:latin typeface="Montserrat" panose="00000500000000000000" pitchFamily="2" charset="0"/>
              </a:rPr>
              <a:t>16. https://www.sciencedirect.com/science/article/abs/pii/S0925400507007691?via%3Dihub</a:t>
            </a:r>
          </a:p>
          <a:p>
            <a:pPr algn="l"/>
            <a:r>
              <a:rPr lang="en-US" sz="1200" b="0" dirty="0">
                <a:solidFill>
                  <a:schemeClr val="tx1"/>
                </a:solidFill>
                <a:effectLst/>
                <a:latin typeface="Montserrat" panose="00000500000000000000" pitchFamily="2" charset="0"/>
              </a:rPr>
              <a:t>17. https://www.nature.com/articles/s41598-020-71338-7#:~:text=Temperature%2C%20relative%20humidity%2C%20and%20atmospheric,the%20decrease%20in%20relative%20humidity.</a:t>
            </a:r>
          </a:p>
          <a:p>
            <a:pPr algn="l"/>
            <a:r>
              <a:rPr lang="en-US" sz="1200" b="0" dirty="0">
                <a:solidFill>
                  <a:schemeClr val="tx1"/>
                </a:solidFill>
                <a:effectLst/>
                <a:latin typeface="Montserrat" panose="00000500000000000000" pitchFamily="2" charset="0"/>
              </a:rPr>
              <a:t>18. https://stats.stackexchange.com/questions/148004/testing-for-autocorrelation-ljung-box-versus-breusch-godfrey</a:t>
            </a:r>
          </a:p>
          <a:p>
            <a:pPr algn="l"/>
            <a:endParaRPr lang="en-US" sz="1400" b="1" dirty="0"/>
          </a:p>
          <a:p>
            <a:pPr marL="285750" lvl="0" indent="-285750" algn="l" rtl="0">
              <a:spcBef>
                <a:spcPts val="0"/>
              </a:spcBef>
              <a:spcAft>
                <a:spcPts val="1200"/>
              </a:spcAft>
              <a:buFont typeface="Arial" panose="020B0604020202020204" pitchFamily="34" charset="0"/>
              <a:buChar char="•"/>
            </a:pPr>
            <a:endParaRPr lang="en-US" sz="1400" dirty="0"/>
          </a:p>
          <a:p>
            <a:pPr marL="285750" lvl="0" indent="-285750" algn="l" rtl="0">
              <a:spcBef>
                <a:spcPts val="0"/>
              </a:spcBef>
              <a:spcAft>
                <a:spcPts val="1200"/>
              </a:spcAft>
              <a:buFont typeface="Arial" panose="020B0604020202020204" pitchFamily="34" charset="0"/>
              <a:buChar char="•"/>
            </a:pPr>
            <a:endParaRPr lang="en-US" sz="1400" dirty="0"/>
          </a:p>
          <a:p>
            <a:pPr marL="285750" lvl="0" indent="-285750" algn="l" rtl="0">
              <a:spcBef>
                <a:spcPts val="0"/>
              </a:spcBef>
              <a:spcAft>
                <a:spcPts val="1200"/>
              </a:spcAft>
              <a:buFont typeface="Arial" panose="020B0604020202020204" pitchFamily="34" charset="0"/>
              <a:buChar char="•"/>
            </a:pPr>
            <a:endParaRPr lang="en-US" sz="1400" dirty="0"/>
          </a:p>
          <a:p>
            <a:pPr marL="285750" lvl="0" indent="-285750" algn="l" rtl="0">
              <a:spcBef>
                <a:spcPts val="0"/>
              </a:spcBef>
              <a:spcAft>
                <a:spcPts val="1200"/>
              </a:spcAft>
              <a:buFont typeface="Arial" panose="020B0604020202020204" pitchFamily="34" charset="0"/>
              <a:buChar char="•"/>
            </a:pPr>
            <a:endParaRPr lang="en-SG" sz="1400" dirty="0"/>
          </a:p>
        </p:txBody>
      </p:sp>
      <p:sp>
        <p:nvSpPr>
          <p:cNvPr id="3" name="Title 2">
            <a:extLst>
              <a:ext uri="{FF2B5EF4-FFF2-40B4-BE49-F238E27FC236}">
                <a16:creationId xmlns:a16="http://schemas.microsoft.com/office/drawing/2014/main" id="{0FAA8EEC-D3F2-0D39-EA38-9858FF7F3D1D}"/>
              </a:ext>
            </a:extLst>
          </p:cNvPr>
          <p:cNvSpPr>
            <a:spLocks noGrp="1"/>
          </p:cNvSpPr>
          <p:nvPr>
            <p:ph type="title"/>
          </p:nvPr>
        </p:nvSpPr>
        <p:spPr/>
        <p:txBody>
          <a:bodyPr/>
          <a:lstStyle/>
          <a:p>
            <a:endParaRPr lang="en-SG"/>
          </a:p>
        </p:txBody>
      </p:sp>
    </p:spTree>
    <p:extLst>
      <p:ext uri="{BB962C8B-B14F-4D97-AF65-F5344CB8AC3E}">
        <p14:creationId xmlns:p14="http://schemas.microsoft.com/office/powerpoint/2010/main" val="35679213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0" y="-97697"/>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Exploratory Data Analysis</a:t>
            </a:r>
            <a:endParaRPr dirty="0"/>
          </a:p>
        </p:txBody>
      </p:sp>
      <p:sp>
        <p:nvSpPr>
          <p:cNvPr id="291" name="Google Shape;291;p43"/>
          <p:cNvSpPr txBox="1">
            <a:spLocks noGrp="1"/>
          </p:cNvSpPr>
          <p:nvPr>
            <p:ph type="subTitle" idx="1"/>
          </p:nvPr>
        </p:nvSpPr>
        <p:spPr>
          <a:xfrm>
            <a:off x="0" y="276625"/>
            <a:ext cx="4833257" cy="2835409"/>
          </a:xfrm>
          <a:prstGeom prst="rect">
            <a:avLst/>
          </a:prstGeom>
        </p:spPr>
        <p:txBody>
          <a:bodyPr spcFirstLastPara="1" wrap="square" lIns="91425" tIns="91425" rIns="91425" bIns="91425" anchor="t" anchorCtr="0">
            <a:noAutofit/>
          </a:bodyPr>
          <a:lstStyle/>
          <a:p>
            <a:pPr marL="285750" lvl="0" indent="-285750" algn="l" rtl="0">
              <a:spcBef>
                <a:spcPts val="0"/>
              </a:spcBef>
              <a:spcAft>
                <a:spcPts val="1200"/>
              </a:spcAft>
              <a:buFont typeface="Arial" panose="020B0604020202020204" pitchFamily="34" charset="0"/>
              <a:buChar char="•"/>
            </a:pPr>
            <a:r>
              <a:rPr lang="en-SG" sz="1400" dirty="0"/>
              <a:t>Same counts of gas records in the dataset, hence likely to be aggregated by gas.</a:t>
            </a:r>
          </a:p>
          <a:p>
            <a:pPr marL="285750" lvl="0" indent="-285750" algn="l" rtl="0">
              <a:spcBef>
                <a:spcPts val="0"/>
              </a:spcBef>
              <a:spcAft>
                <a:spcPts val="1200"/>
              </a:spcAft>
              <a:buFont typeface="Arial" panose="020B0604020202020204" pitchFamily="34" charset="0"/>
              <a:buChar char="•"/>
            </a:pPr>
            <a:r>
              <a:rPr lang="en-SG" sz="1400" dirty="0"/>
              <a:t>Pivot dataset to wide format facilitate EDA and modelling. </a:t>
            </a:r>
          </a:p>
          <a:p>
            <a:pPr marL="285750" indent="-285750" algn="l">
              <a:spcAft>
                <a:spcPts val="1200"/>
              </a:spcAft>
              <a:buFont typeface="Arial" panose="020B0604020202020204" pitchFamily="34" charset="0"/>
              <a:buChar char="•"/>
            </a:pPr>
            <a:r>
              <a:rPr lang="en-SG" sz="1400" dirty="0"/>
              <a:t>Ideally, we have </a:t>
            </a:r>
            <a:r>
              <a:rPr lang="en-US" sz="1400" b="0" dirty="0">
                <a:solidFill>
                  <a:schemeClr val="tx1"/>
                </a:solidFill>
                <a:effectLst/>
                <a:latin typeface="Montserrat" panose="00000500000000000000" pitchFamily="2" charset="0"/>
              </a:rPr>
              <a:t>each gas type for each column</a:t>
            </a:r>
          </a:p>
          <a:p>
            <a:pPr marL="285750" indent="-285750" algn="l">
              <a:spcAft>
                <a:spcPts val="1200"/>
              </a:spcAft>
              <a:buFont typeface="Arial" panose="020B0604020202020204" pitchFamily="34" charset="0"/>
              <a:buChar char="•"/>
            </a:pPr>
            <a:r>
              <a:rPr lang="en-US" sz="1400" dirty="0">
                <a:solidFill>
                  <a:schemeClr val="tx1"/>
                </a:solidFill>
                <a:latin typeface="Montserrat" panose="00000500000000000000" pitchFamily="2" charset="0"/>
              </a:rPr>
              <a:t>Pivoted dataset has 328 rows and 6 columns.</a:t>
            </a:r>
          </a:p>
          <a:p>
            <a:pPr marL="285750" indent="-285750" algn="l">
              <a:spcAft>
                <a:spcPts val="1200"/>
              </a:spcAft>
              <a:buFont typeface="Arial" panose="020B0604020202020204" pitchFamily="34" charset="0"/>
              <a:buChar char="•"/>
            </a:pPr>
            <a:r>
              <a:rPr lang="en-US" sz="1400" dirty="0">
                <a:solidFill>
                  <a:schemeClr val="tx1"/>
                </a:solidFill>
                <a:latin typeface="Montserrat" panose="00000500000000000000" pitchFamily="2" charset="0"/>
              </a:rPr>
              <a:t>After pivoting we immediately notice the presence of multiple endogenous variables that is the gases.</a:t>
            </a:r>
          </a:p>
          <a:p>
            <a:pPr marL="285750" indent="-285750" algn="l">
              <a:spcAft>
                <a:spcPts val="1200"/>
              </a:spcAft>
              <a:buFont typeface="Arial" panose="020B0604020202020204" pitchFamily="34" charset="0"/>
              <a:buChar char="•"/>
            </a:pPr>
            <a:r>
              <a:rPr lang="en-US" sz="1400" dirty="0">
                <a:solidFill>
                  <a:schemeClr val="tx1"/>
                </a:solidFill>
                <a:latin typeface="Montserrat" panose="00000500000000000000" pitchFamily="2" charset="0"/>
              </a:rPr>
              <a:t>Exogenous variables are temperatures and relative humidity</a:t>
            </a:r>
            <a:r>
              <a:rPr lang="en-US" sz="1400" b="0" dirty="0">
                <a:solidFill>
                  <a:schemeClr val="tx1"/>
                </a:solidFill>
                <a:effectLst/>
                <a:latin typeface="Montserrat" panose="00000500000000000000" pitchFamily="2" charset="0"/>
              </a:rPr>
              <a:t>.</a:t>
            </a:r>
          </a:p>
          <a:p>
            <a:pPr marL="0" indent="0" algn="l">
              <a:spcAft>
                <a:spcPts val="1200"/>
              </a:spcAft>
            </a:pPr>
            <a:r>
              <a:rPr lang="en-US" sz="1400" b="1" dirty="0">
                <a:solidFill>
                  <a:schemeClr val="tx1"/>
                </a:solidFill>
                <a:latin typeface="Montserrat" panose="00000500000000000000" pitchFamily="2" charset="0"/>
              </a:rPr>
              <a:t>Frequency of the data:</a:t>
            </a:r>
          </a:p>
          <a:p>
            <a:pPr marL="285750" indent="-285750" algn="l">
              <a:spcAft>
                <a:spcPts val="1200"/>
              </a:spcAft>
              <a:buFont typeface="Arial" panose="020B0604020202020204" pitchFamily="34" charset="0"/>
              <a:buChar char="•"/>
            </a:pPr>
            <a:r>
              <a:rPr lang="en-US" sz="1400" dirty="0">
                <a:solidFill>
                  <a:schemeClr val="tx1"/>
                </a:solidFill>
                <a:latin typeface="Montserrat" panose="00000500000000000000" pitchFamily="2" charset="0"/>
              </a:rPr>
              <a:t>Train data is of daily interval from 2016-03-15 to 2017-02-05. ‘D’ frequency is seen from time series</a:t>
            </a:r>
            <a:endParaRPr lang="en-US" sz="1400" b="1" dirty="0">
              <a:solidFill>
                <a:schemeClr val="tx1"/>
              </a:solidFill>
              <a:effectLst/>
              <a:latin typeface="Montserrat" panose="00000500000000000000" pitchFamily="2" charset="0"/>
            </a:endParaRPr>
          </a:p>
          <a:p>
            <a:pPr marL="285750" indent="-285750" algn="l">
              <a:spcAft>
                <a:spcPts val="1200"/>
              </a:spcAft>
              <a:buFont typeface="Arial" panose="020B0604020202020204" pitchFamily="34" charset="0"/>
              <a:buChar char="•"/>
            </a:pPr>
            <a:endParaRPr lang="en-US" sz="1400" dirty="0"/>
          </a:p>
          <a:p>
            <a:pPr marL="285750" indent="-285750" algn="l">
              <a:spcAft>
                <a:spcPts val="1200"/>
              </a:spcAft>
              <a:buFont typeface="Arial" panose="020B0604020202020204" pitchFamily="34" charset="0"/>
              <a:buChar char="•"/>
            </a:pPr>
            <a:endParaRPr lang="en-US" sz="1400" b="0" dirty="0">
              <a:solidFill>
                <a:schemeClr val="tx1"/>
              </a:solidFill>
              <a:effectLst/>
              <a:latin typeface="Montserrat" panose="00000500000000000000" pitchFamily="2" charset="0"/>
            </a:endParaRPr>
          </a:p>
          <a:p>
            <a:pPr marL="285750" lvl="0" indent="-285750" algn="l" rtl="0">
              <a:spcBef>
                <a:spcPts val="0"/>
              </a:spcBef>
              <a:spcAft>
                <a:spcPts val="1200"/>
              </a:spcAft>
              <a:buFont typeface="Arial" panose="020B0604020202020204" pitchFamily="34" charset="0"/>
              <a:buChar char="•"/>
            </a:pPr>
            <a:endParaRPr lang="en-SG" sz="1400" dirty="0"/>
          </a:p>
          <a:p>
            <a:pPr marL="285750" lvl="0" indent="-285750" algn="l" rtl="0">
              <a:spcBef>
                <a:spcPts val="0"/>
              </a:spcBef>
              <a:spcAft>
                <a:spcPts val="1200"/>
              </a:spcAft>
              <a:buFont typeface="Arial" panose="020B0604020202020204" pitchFamily="34" charset="0"/>
              <a:buChar char="•"/>
            </a:pPr>
            <a:endParaRPr lang="en-SG" sz="1400" dirty="0"/>
          </a:p>
          <a:p>
            <a:pPr marL="285750" lvl="0" indent="-285750" algn="l" rtl="0">
              <a:spcBef>
                <a:spcPts val="0"/>
              </a:spcBef>
              <a:spcAft>
                <a:spcPts val="1200"/>
              </a:spcAft>
              <a:buFont typeface="Arial" panose="020B0604020202020204" pitchFamily="34" charset="0"/>
              <a:buChar char="•"/>
            </a:pPr>
            <a:endParaRPr lang="en-SG" sz="1400" dirty="0"/>
          </a:p>
          <a:p>
            <a:pPr marL="342900" lvl="0" algn="l" rtl="0">
              <a:spcBef>
                <a:spcPts val="0"/>
              </a:spcBef>
              <a:spcAft>
                <a:spcPts val="1200"/>
              </a:spcAft>
              <a:buFont typeface="Arial" panose="020B0604020202020204" pitchFamily="34" charset="0"/>
              <a:buChar char="•"/>
            </a:pPr>
            <a:endParaRPr sz="1400" dirty="0"/>
          </a:p>
        </p:txBody>
      </p:sp>
      <p:pic>
        <p:nvPicPr>
          <p:cNvPr id="3" name="Picture 2">
            <a:extLst>
              <a:ext uri="{FF2B5EF4-FFF2-40B4-BE49-F238E27FC236}">
                <a16:creationId xmlns:a16="http://schemas.microsoft.com/office/drawing/2014/main" id="{1E40C55E-341B-3771-03FC-A7E821434CC8}"/>
              </a:ext>
            </a:extLst>
          </p:cNvPr>
          <p:cNvPicPr>
            <a:picLocks noChangeAspect="1"/>
          </p:cNvPicPr>
          <p:nvPr/>
        </p:nvPicPr>
        <p:blipFill>
          <a:blip r:embed="rId3"/>
          <a:stretch>
            <a:fillRect/>
          </a:stretch>
        </p:blipFill>
        <p:spPr>
          <a:xfrm>
            <a:off x="4625788" y="55068"/>
            <a:ext cx="4518212" cy="2697418"/>
          </a:xfrm>
          <a:prstGeom prst="rect">
            <a:avLst/>
          </a:prstGeom>
        </p:spPr>
      </p:pic>
      <p:pic>
        <p:nvPicPr>
          <p:cNvPr id="6" name="Picture 5">
            <a:extLst>
              <a:ext uri="{FF2B5EF4-FFF2-40B4-BE49-F238E27FC236}">
                <a16:creationId xmlns:a16="http://schemas.microsoft.com/office/drawing/2014/main" id="{45F3F87E-DBC4-C504-7581-611C14E32CF4}"/>
              </a:ext>
            </a:extLst>
          </p:cNvPr>
          <p:cNvPicPr>
            <a:picLocks noChangeAspect="1"/>
          </p:cNvPicPr>
          <p:nvPr/>
        </p:nvPicPr>
        <p:blipFill>
          <a:blip r:embed="rId4"/>
          <a:stretch>
            <a:fillRect/>
          </a:stretch>
        </p:blipFill>
        <p:spPr>
          <a:xfrm>
            <a:off x="4572000" y="2752486"/>
            <a:ext cx="4444032" cy="2272294"/>
          </a:xfrm>
          <a:prstGeom prst="rect">
            <a:avLst/>
          </a:prstGeom>
        </p:spPr>
      </p:pic>
      <p:pic>
        <p:nvPicPr>
          <p:cNvPr id="4" name="Picture 3">
            <a:extLst>
              <a:ext uri="{FF2B5EF4-FFF2-40B4-BE49-F238E27FC236}">
                <a16:creationId xmlns:a16="http://schemas.microsoft.com/office/drawing/2014/main" id="{DCCBF8FA-2AB3-F679-C758-8829C2BB2E60}"/>
              </a:ext>
            </a:extLst>
          </p:cNvPr>
          <p:cNvPicPr>
            <a:picLocks noChangeAspect="1"/>
          </p:cNvPicPr>
          <p:nvPr/>
        </p:nvPicPr>
        <p:blipFill>
          <a:blip r:embed="rId5"/>
          <a:stretch>
            <a:fillRect/>
          </a:stretch>
        </p:blipFill>
        <p:spPr>
          <a:xfrm>
            <a:off x="2054297" y="4449055"/>
            <a:ext cx="2389735" cy="694445"/>
          </a:xfrm>
          <a:prstGeom prst="rect">
            <a:avLst/>
          </a:prstGeom>
        </p:spPr>
      </p:pic>
    </p:spTree>
    <p:extLst>
      <p:ext uri="{BB962C8B-B14F-4D97-AF65-F5344CB8AC3E}">
        <p14:creationId xmlns:p14="http://schemas.microsoft.com/office/powerpoint/2010/main" val="12046552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Missing and outlier/impossible value analysis</a:t>
            </a:r>
            <a:endParaRPr dirty="0"/>
          </a:p>
        </p:txBody>
      </p:sp>
      <p:sp>
        <p:nvSpPr>
          <p:cNvPr id="291" name="Google Shape;291;p43"/>
          <p:cNvSpPr txBox="1">
            <a:spLocks noGrp="1"/>
          </p:cNvSpPr>
          <p:nvPr>
            <p:ph type="subTitle" idx="1"/>
          </p:nvPr>
        </p:nvSpPr>
        <p:spPr>
          <a:xfrm>
            <a:off x="166762" y="929766"/>
            <a:ext cx="6510663"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200" b="0" dirty="0">
                <a:solidFill>
                  <a:schemeClr val="tx1"/>
                </a:solidFill>
                <a:effectLst/>
                <a:latin typeface="Montserrat" panose="00000500000000000000" pitchFamily="2" charset="0"/>
              </a:rPr>
              <a:t>We can see that we have 6 missing values under `T` and `RH`. (6 days with missing values for `T` and `RH`)</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Diving deeper, we see that the missing values occur at random, and we can say that there is no clear pattern among the days with missing values</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However, we note that during such days where `RH` and `T` is null, the concentration levels for the air pollutants are the same, which is -160. This is very odd, and the values do not make sense at all, and can be likely data collection error due to chemical sensor failures which resulted in such </a:t>
            </a:r>
            <a:r>
              <a:rPr lang="en-US" sz="1200" b="0" dirty="0" err="1">
                <a:solidFill>
                  <a:schemeClr val="tx1"/>
                </a:solidFill>
                <a:effectLst/>
                <a:latin typeface="Montserrat" panose="00000500000000000000" pitchFamily="2" charset="0"/>
              </a:rPr>
              <a:t>errorneous</a:t>
            </a:r>
            <a:r>
              <a:rPr lang="en-US" sz="1200" b="0" dirty="0">
                <a:solidFill>
                  <a:schemeClr val="tx1"/>
                </a:solidFill>
                <a:effectLst/>
                <a:latin typeface="Montserrat" panose="00000500000000000000" pitchFamily="2" charset="0"/>
              </a:rPr>
              <a:t> values. We recognize such values as impossible values.</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As such, it is not logical for the concentration values to possess extreme yet negative values, and we cannot ignore these values.</a:t>
            </a:r>
          </a:p>
          <a:p>
            <a:pPr algn="l">
              <a:buFont typeface="Arial" panose="020B0604020202020204" pitchFamily="34" charset="0"/>
              <a:buChar char="•"/>
            </a:pPr>
            <a:r>
              <a:rPr lang="en-US" sz="1200" b="0" dirty="0">
                <a:solidFill>
                  <a:schemeClr val="tx1"/>
                </a:solidFill>
                <a:effectLst/>
                <a:latin typeface="Montserrat" panose="00000500000000000000" pitchFamily="2" charset="0"/>
              </a:rPr>
              <a:t>Next, we need to handle the missing values by imputation and deep dive further.</a:t>
            </a:r>
          </a:p>
          <a:p>
            <a:pPr marL="342900" lvl="0" algn="l" rtl="0">
              <a:spcBef>
                <a:spcPts val="0"/>
              </a:spcBef>
              <a:spcAft>
                <a:spcPts val="1200"/>
              </a:spcAft>
              <a:buFont typeface="Arial" panose="020B0604020202020204" pitchFamily="34" charset="0"/>
              <a:buChar char="•"/>
            </a:pPr>
            <a:endParaRPr sz="1400" dirty="0"/>
          </a:p>
        </p:txBody>
      </p:sp>
      <p:pic>
        <p:nvPicPr>
          <p:cNvPr id="3" name="Picture 2">
            <a:extLst>
              <a:ext uri="{FF2B5EF4-FFF2-40B4-BE49-F238E27FC236}">
                <a16:creationId xmlns:a16="http://schemas.microsoft.com/office/drawing/2014/main" id="{1784D2DB-CBB7-1677-3B3F-DFBF6CE8976E}"/>
              </a:ext>
            </a:extLst>
          </p:cNvPr>
          <p:cNvPicPr>
            <a:picLocks noChangeAspect="1"/>
          </p:cNvPicPr>
          <p:nvPr/>
        </p:nvPicPr>
        <p:blipFill>
          <a:blip r:embed="rId3"/>
          <a:stretch>
            <a:fillRect/>
          </a:stretch>
        </p:blipFill>
        <p:spPr>
          <a:xfrm>
            <a:off x="6633363" y="783771"/>
            <a:ext cx="2510637" cy="1741413"/>
          </a:xfrm>
          <a:prstGeom prst="rect">
            <a:avLst/>
          </a:prstGeom>
        </p:spPr>
      </p:pic>
    </p:spTree>
    <p:extLst>
      <p:ext uri="{BB962C8B-B14F-4D97-AF65-F5344CB8AC3E}">
        <p14:creationId xmlns:p14="http://schemas.microsoft.com/office/powerpoint/2010/main" val="25931600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9"/>
        <p:cNvGrpSpPr/>
        <p:nvPr/>
      </p:nvGrpSpPr>
      <p:grpSpPr>
        <a:xfrm>
          <a:off x="0" y="0"/>
          <a:ext cx="0" cy="0"/>
          <a:chOff x="0" y="0"/>
          <a:chExt cx="0" cy="0"/>
        </a:xfrm>
      </p:grpSpPr>
      <p:sp>
        <p:nvSpPr>
          <p:cNvPr id="290" name="Google Shape;290;p43"/>
          <p:cNvSpPr txBox="1">
            <a:spLocks noGrp="1"/>
          </p:cNvSpPr>
          <p:nvPr>
            <p:ph type="title"/>
          </p:nvPr>
        </p:nvSpPr>
        <p:spPr>
          <a:xfrm>
            <a:off x="166762" y="350938"/>
            <a:ext cx="8531565" cy="43283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SG" dirty="0"/>
              <a:t>Line graph (Insights)</a:t>
            </a:r>
            <a:endParaRPr dirty="0"/>
          </a:p>
        </p:txBody>
      </p:sp>
      <p:sp>
        <p:nvSpPr>
          <p:cNvPr id="291" name="Google Shape;291;p43"/>
          <p:cNvSpPr txBox="1">
            <a:spLocks noGrp="1"/>
          </p:cNvSpPr>
          <p:nvPr>
            <p:ph type="subTitle" idx="1"/>
          </p:nvPr>
        </p:nvSpPr>
        <p:spPr>
          <a:xfrm>
            <a:off x="0" y="929766"/>
            <a:ext cx="5155987" cy="2835409"/>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US" sz="1000" b="0" dirty="0">
                <a:solidFill>
                  <a:schemeClr val="tx1"/>
                </a:solidFill>
                <a:effectLst/>
                <a:latin typeface="Montserrat" panose="00000500000000000000" pitchFamily="2" charset="0"/>
              </a:rPr>
              <a:t>From the line graph, we can immediately establish several types of problems we need to deal with: outlier values which are also impossible values, and missing values.</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&gt; </a:t>
            </a:r>
            <a:r>
              <a:rPr lang="en-US" sz="1000" b="1" dirty="0">
                <a:solidFill>
                  <a:schemeClr val="tx1"/>
                </a:solidFill>
                <a:effectLst/>
                <a:latin typeface="Montserrat" panose="00000500000000000000" pitchFamily="2" charset="0"/>
              </a:rPr>
              <a:t>Anomalies observation/impossible values from line graph:</a:t>
            </a:r>
            <a:endParaRPr lang="en-US" sz="1000" b="0" dirty="0">
              <a:solidFill>
                <a:schemeClr val="tx1"/>
              </a:solidFill>
              <a:effectLst/>
              <a:latin typeface="Montserrat" panose="00000500000000000000" pitchFamily="2" charset="0"/>
            </a:endParaRPr>
          </a:p>
          <a:p>
            <a:pPr algn="l">
              <a:buFont typeface="Arial" panose="020B0604020202020204" pitchFamily="34" charset="0"/>
              <a:buChar char="•"/>
            </a:pPr>
            <a:r>
              <a:rPr lang="en-US" sz="1000" b="0" dirty="0">
                <a:solidFill>
                  <a:schemeClr val="tx1"/>
                </a:solidFill>
                <a:effectLst/>
                <a:latin typeface="Montserrat" panose="00000500000000000000" pitchFamily="2" charset="0"/>
              </a:rPr>
              <a:t>We observe that there are frequent shifts in the data, these extreme negative shift/changes that we are not able to comprehend, can be considered outliers, for all we may know, these values are erroneous. Similarly, these values are very inconsistent with rest of time series, and can drastically affect analysis, and further affecting the forecasting capability of time series models.</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One reason for these extreme negative values/shifts can be due to sensors drifting.</a:t>
            </a:r>
          </a:p>
          <a:p>
            <a:pPr algn="l">
              <a:buFont typeface="Arial" panose="020B0604020202020204" pitchFamily="34" charset="0"/>
              <a:buChar char="•"/>
            </a:pPr>
            <a:r>
              <a:rPr lang="en-US" sz="1000" b="0" dirty="0">
                <a:solidFill>
                  <a:schemeClr val="tx1"/>
                </a:solidFill>
                <a:effectLst/>
                <a:latin typeface="Montserrat" panose="00000500000000000000" pitchFamily="2" charset="0"/>
              </a:rPr>
              <a:t>Moreover, we immediately notice impossible values and extreme negative outlier value such as temperature of around -190 degree. Next, there are also impossible values such as -191 for relative humidity. This would not make sense as the lowest temperature recorded on earth is -90 deg </a:t>
            </a:r>
            <a:r>
              <a:rPr lang="en-US" sz="1000" b="0" dirty="0" err="1">
                <a:solidFill>
                  <a:schemeClr val="tx1"/>
                </a:solidFill>
                <a:effectLst/>
                <a:latin typeface="Montserrat" panose="00000500000000000000" pitchFamily="2" charset="0"/>
              </a:rPr>
              <a:t>celcius</a:t>
            </a:r>
            <a:r>
              <a:rPr lang="en-US" sz="1000" b="0" dirty="0">
                <a:solidFill>
                  <a:schemeClr val="tx1"/>
                </a:solidFill>
                <a:effectLst/>
                <a:latin typeface="Montserrat" panose="00000500000000000000" pitchFamily="2" charset="0"/>
              </a:rPr>
              <a:t>, while relative humidity recordings would not make sense to be negative. We also notice that there are some days where gases concentrations also have extreme negative values, similar to the gas concentrations on days with missing `T` &amp; `RH` recordings.</a:t>
            </a:r>
          </a:p>
          <a:p>
            <a:pPr marL="342900" lvl="0" algn="l" rtl="0">
              <a:spcBef>
                <a:spcPts val="0"/>
              </a:spcBef>
              <a:spcAft>
                <a:spcPts val="1200"/>
              </a:spcAft>
              <a:buFont typeface="Arial" panose="020B0604020202020204" pitchFamily="34" charset="0"/>
              <a:buChar char="•"/>
            </a:pPr>
            <a:endParaRPr sz="1400" dirty="0"/>
          </a:p>
        </p:txBody>
      </p:sp>
      <p:pic>
        <p:nvPicPr>
          <p:cNvPr id="4" name="Picture 3">
            <a:extLst>
              <a:ext uri="{FF2B5EF4-FFF2-40B4-BE49-F238E27FC236}">
                <a16:creationId xmlns:a16="http://schemas.microsoft.com/office/drawing/2014/main" id="{BE7116F1-8F4D-55B1-08CD-A78DED8634B9}"/>
              </a:ext>
            </a:extLst>
          </p:cNvPr>
          <p:cNvPicPr>
            <a:picLocks noChangeAspect="1"/>
          </p:cNvPicPr>
          <p:nvPr/>
        </p:nvPicPr>
        <p:blipFill>
          <a:blip r:embed="rId3"/>
          <a:stretch>
            <a:fillRect/>
          </a:stretch>
        </p:blipFill>
        <p:spPr>
          <a:xfrm>
            <a:off x="5832182" y="1192663"/>
            <a:ext cx="3311818" cy="1604325"/>
          </a:xfrm>
          <a:prstGeom prst="rect">
            <a:avLst/>
          </a:prstGeom>
        </p:spPr>
      </p:pic>
    </p:spTree>
    <p:extLst>
      <p:ext uri="{BB962C8B-B14F-4D97-AF65-F5344CB8AC3E}">
        <p14:creationId xmlns:p14="http://schemas.microsoft.com/office/powerpoint/2010/main" val="769003635"/>
      </p:ext>
    </p:extLst>
  </p:cSld>
  <p:clrMapOvr>
    <a:masterClrMapping/>
  </p:clrMapOvr>
</p:sld>
</file>

<file path=ppt/theme/theme1.xml><?xml version="1.0" encoding="utf-8"?>
<a:theme xmlns:a="http://schemas.openxmlformats.org/drawingml/2006/main" name="Minimalist Business Slides by Slidesgo">
  <a:themeElements>
    <a:clrScheme name="Simple Light">
      <a:dk1>
        <a:srgbClr val="000000"/>
      </a:dk1>
      <a:lt1>
        <a:srgbClr val="F5F2EE"/>
      </a:lt1>
      <a:dk2>
        <a:srgbClr val="000000"/>
      </a:dk2>
      <a:lt2>
        <a:srgbClr val="EEEEEE"/>
      </a:lt2>
      <a:accent1>
        <a:srgbClr val="3F3533"/>
      </a:accent1>
      <a:accent2>
        <a:srgbClr val="3F3533"/>
      </a:accent2>
      <a:accent3>
        <a:srgbClr val="3F3533"/>
      </a:accent3>
      <a:accent4>
        <a:srgbClr val="3F3533"/>
      </a:accent4>
      <a:accent5>
        <a:srgbClr val="3F3533"/>
      </a:accent5>
      <a:accent6>
        <a:srgbClr val="3F353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3804</TotalTime>
  <Words>10342</Words>
  <Application>Microsoft Office PowerPoint</Application>
  <PresentationFormat>On-screen Show (16:9)</PresentationFormat>
  <Paragraphs>464</Paragraphs>
  <Slides>69</Slides>
  <Notes>69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69</vt:i4>
      </vt:variant>
    </vt:vector>
  </HeadingPairs>
  <TitlesOfParts>
    <vt:vector size="75" baseType="lpstr">
      <vt:lpstr>Consolas</vt:lpstr>
      <vt:lpstr>Vidaloka</vt:lpstr>
      <vt:lpstr>Montserrat</vt:lpstr>
      <vt:lpstr>Arial</vt:lpstr>
      <vt:lpstr>Crimson Text</vt:lpstr>
      <vt:lpstr>Minimalist Business Slides by Slidesgo</vt:lpstr>
      <vt:lpstr>Time Series Analysis (Air Pollution Forecasting)</vt:lpstr>
      <vt:lpstr>Prediction task and background research</vt:lpstr>
      <vt:lpstr>Prediction task and background research</vt:lpstr>
      <vt:lpstr>Understanding the negative health consequences air pollution can bring</vt:lpstr>
      <vt:lpstr>Significance of developing a time series forecasting model</vt:lpstr>
      <vt:lpstr>Dataset Info &amp; Prep</vt:lpstr>
      <vt:lpstr>Exploratory Data Analysis</vt:lpstr>
      <vt:lpstr>Missing and outlier/impossible value analysis</vt:lpstr>
      <vt:lpstr>Line graph (Insights)</vt:lpstr>
      <vt:lpstr>Line graph (Insights)</vt:lpstr>
      <vt:lpstr>Investigate Sensor drifting/drifted recordings</vt:lpstr>
      <vt:lpstr>Descriptive Statistics</vt:lpstr>
      <vt:lpstr>Distribution before handling outlier/impossible value &amp; Relationship between variables</vt:lpstr>
      <vt:lpstr>Outlier and anomaly detection</vt:lpstr>
      <vt:lpstr>Methods to deal with outliers/impossible and missing values</vt:lpstr>
      <vt:lpstr>Methods to deal with outliers/impossible and missing values</vt:lpstr>
      <vt:lpstr>Correlation matrix</vt:lpstr>
      <vt:lpstr>Time series analysis</vt:lpstr>
      <vt:lpstr>Time series analysis</vt:lpstr>
      <vt:lpstr>Time series analysis</vt:lpstr>
      <vt:lpstr>Time series analysis</vt:lpstr>
      <vt:lpstr>Time series analysis</vt:lpstr>
      <vt:lpstr>Strength of Seasonality and strength</vt:lpstr>
      <vt:lpstr>Modelling metrics</vt:lpstr>
      <vt:lpstr>Test for Stationarity</vt:lpstr>
      <vt:lpstr>Test for Cointegration</vt:lpstr>
      <vt:lpstr>Test for causation</vt:lpstr>
      <vt:lpstr>Test for causation</vt:lpstr>
      <vt:lpstr>Evaluation method</vt:lpstr>
      <vt:lpstr>What to use?</vt:lpstr>
      <vt:lpstr>2 main ways for us to perform TS cross validation</vt:lpstr>
      <vt:lpstr>Final evaluation method</vt:lpstr>
      <vt:lpstr>PACF &amp; ACF</vt:lpstr>
      <vt:lpstr>PACF &amp; ACF (Seasonal Order)</vt:lpstr>
      <vt:lpstr>Model selection</vt:lpstr>
      <vt:lpstr>Model selection</vt:lpstr>
      <vt:lpstr>Holt-Winters Exponential Smoothing (triple exponential smoothing)</vt:lpstr>
      <vt:lpstr>Holt-Winters Exponential Smoothing (triple exponential smoothing)</vt:lpstr>
      <vt:lpstr>ARIMA (Auto Regressive Integrated Moving Average) </vt:lpstr>
      <vt:lpstr>ARIMA (Auto Regressive Integrated Moving Average) </vt:lpstr>
      <vt:lpstr>ARIMA (Auto Regressive Integrated Moving Average) </vt:lpstr>
      <vt:lpstr>SARIMA (Seasonal ARIMA)</vt:lpstr>
      <vt:lpstr>SARIMA (Seasonal ARIMA)</vt:lpstr>
      <vt:lpstr>SARIMA (Seasonal ARIMA)</vt:lpstr>
      <vt:lpstr>ARIMAX (ARIMA with exogenous variables)</vt:lpstr>
      <vt:lpstr>ARIMAX (ARIMA with exogenous variables)</vt:lpstr>
      <vt:lpstr>SARIMAX (Seasonal ARIMA with exog)</vt:lpstr>
      <vt:lpstr>SARIMAX (Seasonal ARIMA with exog)</vt:lpstr>
      <vt:lpstr>UCM (structural time series model</vt:lpstr>
      <vt:lpstr>UCM (structural time series model</vt:lpstr>
      <vt:lpstr>Multivariate modelling</vt:lpstr>
      <vt:lpstr>VARMA</vt:lpstr>
      <vt:lpstr>VARMA</vt:lpstr>
      <vt:lpstr>VARMA</vt:lpstr>
      <vt:lpstr>VARMAX</vt:lpstr>
      <vt:lpstr>VARMAX</vt:lpstr>
      <vt:lpstr>Final Evaluation</vt:lpstr>
      <vt:lpstr>Final Evaluation</vt:lpstr>
      <vt:lpstr>Shortlisted models:</vt:lpstr>
      <vt:lpstr>Hyperparameter tuning</vt:lpstr>
      <vt:lpstr>Hyperparameter tuning</vt:lpstr>
      <vt:lpstr>Hyperparameter tuning</vt:lpstr>
      <vt:lpstr>Summary</vt:lpstr>
      <vt:lpstr>Model Improvement</vt:lpstr>
      <vt:lpstr>Model Improvement</vt:lpstr>
      <vt:lpstr>Model Improvement</vt:lpstr>
      <vt:lpstr>Final comparison</vt:lpstr>
      <vt:lpstr>Final Evaluation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Minimalist Business Slides</dc:title>
  <cp:lastModifiedBy>LIM HUR</cp:lastModifiedBy>
  <cp:revision>307</cp:revision>
  <dcterms:modified xsi:type="dcterms:W3CDTF">2022-08-12T15:08:14Z</dcterms:modified>
</cp:coreProperties>
</file>